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5"/>
  </p:notesMasterIdLst>
  <p:sldIdLst>
    <p:sldId id="1107" r:id="rId2"/>
    <p:sldId id="975" r:id="rId3"/>
    <p:sldId id="976" r:id="rId4"/>
    <p:sldId id="978" r:id="rId5"/>
    <p:sldId id="979" r:id="rId6"/>
    <p:sldId id="262" r:id="rId7"/>
    <p:sldId id="980" r:id="rId8"/>
    <p:sldId id="981" r:id="rId9"/>
    <p:sldId id="1129" r:id="rId10"/>
    <p:sldId id="266" r:id="rId11"/>
    <p:sldId id="267" r:id="rId12"/>
    <p:sldId id="268" r:id="rId13"/>
    <p:sldId id="269" r:id="rId14"/>
    <p:sldId id="982" r:id="rId15"/>
    <p:sldId id="271" r:id="rId16"/>
    <p:sldId id="272" r:id="rId17"/>
    <p:sldId id="983" r:id="rId18"/>
    <p:sldId id="984" r:id="rId19"/>
    <p:sldId id="985" r:id="rId20"/>
    <p:sldId id="986" r:id="rId21"/>
    <p:sldId id="278" r:id="rId22"/>
    <p:sldId id="280" r:id="rId23"/>
    <p:sldId id="279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987" r:id="rId36"/>
    <p:sldId id="988" r:id="rId37"/>
    <p:sldId id="1127" r:id="rId38"/>
    <p:sldId id="989" r:id="rId39"/>
    <p:sldId id="296" r:id="rId40"/>
    <p:sldId id="1128" r:id="rId41"/>
    <p:sldId id="990" r:id="rId42"/>
    <p:sldId id="991" r:id="rId43"/>
    <p:sldId id="1126" r:id="rId44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291" autoAdjust="0"/>
  </p:normalViewPr>
  <p:slideViewPr>
    <p:cSldViewPr>
      <p:cViewPr>
        <p:scale>
          <a:sx n="100" d="100"/>
          <a:sy n="100" d="100"/>
        </p:scale>
        <p:origin x="-1104" y="-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36D705-0619-403C-90D2-E16059E96CB9}" type="datetimeFigureOut">
              <a:rPr lang="en-US" smtClean="0"/>
              <a:t>8/3/2022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3861C2-1F0B-4194-8252-25847263A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691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177800"/>
          </a:xfrm>
          <a:custGeom>
            <a:avLst/>
            <a:gdLst/>
            <a:ahLst/>
            <a:cxnLst/>
            <a:rect l="l" t="t" r="r" b="b"/>
            <a:pathLst>
              <a:path w="9144000" h="177800">
                <a:moveTo>
                  <a:pt x="9144000" y="0"/>
                </a:moveTo>
                <a:lnTo>
                  <a:pt x="0" y="0"/>
                </a:lnTo>
                <a:lnTo>
                  <a:pt x="0" y="177800"/>
                </a:lnTo>
                <a:lnTo>
                  <a:pt x="9144000" y="1778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5F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722312" y="4416297"/>
            <a:ext cx="7773034" cy="1343660"/>
          </a:xfrm>
          <a:custGeom>
            <a:avLst/>
            <a:gdLst/>
            <a:ahLst/>
            <a:cxnLst/>
            <a:rect l="l" t="t" r="r" b="b"/>
            <a:pathLst>
              <a:path w="7773034" h="1343660">
                <a:moveTo>
                  <a:pt x="7548562" y="0"/>
                </a:moveTo>
                <a:lnTo>
                  <a:pt x="223862" y="0"/>
                </a:lnTo>
                <a:lnTo>
                  <a:pt x="178747" y="4552"/>
                </a:lnTo>
                <a:lnTo>
                  <a:pt x="136726" y="17607"/>
                </a:lnTo>
                <a:lnTo>
                  <a:pt x="98699" y="38261"/>
                </a:lnTo>
                <a:lnTo>
                  <a:pt x="65568" y="65611"/>
                </a:lnTo>
                <a:lnTo>
                  <a:pt x="38232" y="98753"/>
                </a:lnTo>
                <a:lnTo>
                  <a:pt x="17592" y="136784"/>
                </a:lnTo>
                <a:lnTo>
                  <a:pt x="4548" y="178801"/>
                </a:lnTo>
                <a:lnTo>
                  <a:pt x="0" y="223900"/>
                </a:lnTo>
                <a:lnTo>
                  <a:pt x="0" y="1119377"/>
                </a:lnTo>
                <a:lnTo>
                  <a:pt x="4548" y="1164485"/>
                </a:lnTo>
                <a:lnTo>
                  <a:pt x="17592" y="1206500"/>
                </a:lnTo>
                <a:lnTo>
                  <a:pt x="38232" y="1244521"/>
                </a:lnTo>
                <a:lnTo>
                  <a:pt x="65568" y="1277650"/>
                </a:lnTo>
                <a:lnTo>
                  <a:pt x="98699" y="1304984"/>
                </a:lnTo>
                <a:lnTo>
                  <a:pt x="136726" y="1325623"/>
                </a:lnTo>
                <a:lnTo>
                  <a:pt x="178747" y="1338667"/>
                </a:lnTo>
                <a:lnTo>
                  <a:pt x="223862" y="1343215"/>
                </a:lnTo>
                <a:lnTo>
                  <a:pt x="7548562" y="1343215"/>
                </a:lnTo>
                <a:lnTo>
                  <a:pt x="7593661" y="1338667"/>
                </a:lnTo>
                <a:lnTo>
                  <a:pt x="7635678" y="1325623"/>
                </a:lnTo>
                <a:lnTo>
                  <a:pt x="7673709" y="1304984"/>
                </a:lnTo>
                <a:lnTo>
                  <a:pt x="7706852" y="1277650"/>
                </a:lnTo>
                <a:lnTo>
                  <a:pt x="7734202" y="1244521"/>
                </a:lnTo>
                <a:lnTo>
                  <a:pt x="7754856" y="1206500"/>
                </a:lnTo>
                <a:lnTo>
                  <a:pt x="7767911" y="1164485"/>
                </a:lnTo>
                <a:lnTo>
                  <a:pt x="7772463" y="1119377"/>
                </a:lnTo>
                <a:lnTo>
                  <a:pt x="7772463" y="223900"/>
                </a:lnTo>
                <a:lnTo>
                  <a:pt x="7767911" y="178801"/>
                </a:lnTo>
                <a:lnTo>
                  <a:pt x="7754856" y="136784"/>
                </a:lnTo>
                <a:lnTo>
                  <a:pt x="7734202" y="98753"/>
                </a:lnTo>
                <a:lnTo>
                  <a:pt x="7706852" y="65611"/>
                </a:lnTo>
                <a:lnTo>
                  <a:pt x="7673709" y="38261"/>
                </a:lnTo>
                <a:lnTo>
                  <a:pt x="7635678" y="17607"/>
                </a:lnTo>
                <a:lnTo>
                  <a:pt x="7593661" y="4552"/>
                </a:lnTo>
                <a:lnTo>
                  <a:pt x="7548562" y="0"/>
                </a:lnTo>
                <a:close/>
              </a:path>
            </a:pathLst>
          </a:custGeom>
          <a:solidFill>
            <a:srgbClr val="0061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386454" y="3105086"/>
            <a:ext cx="2371090" cy="9290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900" b="0" i="0">
                <a:solidFill>
                  <a:schemeClr val="bg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989647" y="4569523"/>
            <a:ext cx="7164704" cy="8801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D2D2D2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10" dirty="0"/>
              <a:t>Presentation_ID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D2D2D2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10" dirty="0"/>
              <a:t>© 2009 </a:t>
            </a:r>
            <a:r>
              <a:rPr spc="30" dirty="0"/>
              <a:t>Cisco </a:t>
            </a:r>
            <a:r>
              <a:rPr spc="10" dirty="0"/>
              <a:t>Systems, </a:t>
            </a:r>
            <a:r>
              <a:rPr spc="5" dirty="0"/>
              <a:t>Inc. All </a:t>
            </a:r>
            <a:r>
              <a:rPr dirty="0"/>
              <a:t>rights </a:t>
            </a:r>
            <a:r>
              <a:rPr spc="-5" dirty="0"/>
              <a:t>reserved. </a:t>
            </a:r>
            <a:r>
              <a:rPr spc="30" dirty="0"/>
              <a:t>Cisco </a:t>
            </a:r>
            <a:r>
              <a:rPr dirty="0"/>
              <a:t>Confidential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rgbClr val="D2D2D2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255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bg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D2D2D2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10" dirty="0"/>
              <a:t>Presentation_ID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D2D2D2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10" dirty="0"/>
              <a:t>© 2009 </a:t>
            </a:r>
            <a:r>
              <a:rPr spc="30" dirty="0"/>
              <a:t>Cisco </a:t>
            </a:r>
            <a:r>
              <a:rPr spc="10" dirty="0"/>
              <a:t>Systems, </a:t>
            </a:r>
            <a:r>
              <a:rPr spc="5" dirty="0"/>
              <a:t>Inc. All </a:t>
            </a:r>
            <a:r>
              <a:rPr dirty="0"/>
              <a:t>rights </a:t>
            </a:r>
            <a:r>
              <a:rPr spc="-5" dirty="0"/>
              <a:t>reserved. </a:t>
            </a:r>
            <a:r>
              <a:rPr spc="30" dirty="0"/>
              <a:t>Cisco </a:t>
            </a:r>
            <a:r>
              <a:rPr dirty="0"/>
              <a:t>Confidential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rgbClr val="D2D2D2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255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bg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D2D2D2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10" dirty="0"/>
              <a:t>Presentation_ID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D2D2D2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10" dirty="0"/>
              <a:t>© 2009 </a:t>
            </a:r>
            <a:r>
              <a:rPr spc="30" dirty="0"/>
              <a:t>Cisco </a:t>
            </a:r>
            <a:r>
              <a:rPr spc="10" dirty="0"/>
              <a:t>Systems, </a:t>
            </a:r>
            <a:r>
              <a:rPr spc="5" dirty="0"/>
              <a:t>Inc. All </a:t>
            </a:r>
            <a:r>
              <a:rPr dirty="0"/>
              <a:t>rights </a:t>
            </a:r>
            <a:r>
              <a:rPr spc="-5" dirty="0"/>
              <a:t>reserved. </a:t>
            </a:r>
            <a:r>
              <a:rPr spc="30" dirty="0"/>
              <a:t>Cisco </a:t>
            </a:r>
            <a:r>
              <a:rPr dirty="0"/>
              <a:t>Confidential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rgbClr val="D2D2D2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255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bg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D2D2D2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10" dirty="0"/>
              <a:t>Presentation_ID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D2D2D2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10" dirty="0"/>
              <a:t>© 2009 </a:t>
            </a:r>
            <a:r>
              <a:rPr spc="30" dirty="0"/>
              <a:t>Cisco </a:t>
            </a:r>
            <a:r>
              <a:rPr spc="10" dirty="0"/>
              <a:t>Systems, </a:t>
            </a:r>
            <a:r>
              <a:rPr spc="5" dirty="0"/>
              <a:t>Inc. All </a:t>
            </a:r>
            <a:r>
              <a:rPr dirty="0"/>
              <a:t>rights </a:t>
            </a:r>
            <a:r>
              <a:rPr spc="-5" dirty="0"/>
              <a:t>reserved. </a:t>
            </a:r>
            <a:r>
              <a:rPr spc="30" dirty="0"/>
              <a:t>Cisco </a:t>
            </a:r>
            <a:r>
              <a:rPr dirty="0"/>
              <a:t>Confidential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rgbClr val="D2D2D2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255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D2D2D2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10" dirty="0"/>
              <a:t>Presentation_ID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D2D2D2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10" dirty="0"/>
              <a:t>© 2009 </a:t>
            </a:r>
            <a:r>
              <a:rPr spc="30" dirty="0"/>
              <a:t>Cisco </a:t>
            </a:r>
            <a:r>
              <a:rPr spc="10" dirty="0"/>
              <a:t>Systems, </a:t>
            </a:r>
            <a:r>
              <a:rPr spc="5" dirty="0"/>
              <a:t>Inc. All </a:t>
            </a:r>
            <a:r>
              <a:rPr dirty="0"/>
              <a:t>rights </a:t>
            </a:r>
            <a:r>
              <a:rPr spc="-5" dirty="0"/>
              <a:t>reserved. </a:t>
            </a:r>
            <a:r>
              <a:rPr spc="30" dirty="0"/>
              <a:t>Cisco </a:t>
            </a:r>
            <a:r>
              <a:rPr dirty="0"/>
              <a:t>Confidential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rgbClr val="D2D2D2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255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177800"/>
          </a:xfrm>
          <a:custGeom>
            <a:avLst/>
            <a:gdLst/>
            <a:ahLst/>
            <a:cxnLst/>
            <a:rect l="l" t="t" r="r" b="b"/>
            <a:pathLst>
              <a:path w="9144000" h="177800">
                <a:moveTo>
                  <a:pt x="9144000" y="0"/>
                </a:moveTo>
                <a:lnTo>
                  <a:pt x="0" y="0"/>
                </a:lnTo>
                <a:lnTo>
                  <a:pt x="0" y="177800"/>
                </a:lnTo>
                <a:lnTo>
                  <a:pt x="9144000" y="1778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5F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7384" y="437515"/>
            <a:ext cx="780923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bg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12469" y="1388783"/>
            <a:ext cx="7719060" cy="35871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63525" y="6719341"/>
            <a:ext cx="690880" cy="1276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00" b="0" i="0">
                <a:solidFill>
                  <a:srgbClr val="D2D2D2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10" dirty="0"/>
              <a:t>Presentation_ID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222057" y="6719341"/>
            <a:ext cx="2760979" cy="1276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00" b="0" i="0">
                <a:solidFill>
                  <a:srgbClr val="D2D2D2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10" dirty="0"/>
              <a:t>© 2009 </a:t>
            </a:r>
            <a:r>
              <a:rPr spc="30" dirty="0"/>
              <a:t>Cisco </a:t>
            </a:r>
            <a:r>
              <a:rPr spc="10" dirty="0"/>
              <a:t>Systems, </a:t>
            </a:r>
            <a:r>
              <a:rPr spc="5" dirty="0"/>
              <a:t>Inc. All </a:t>
            </a:r>
            <a:r>
              <a:rPr dirty="0"/>
              <a:t>rights </a:t>
            </a:r>
            <a:r>
              <a:rPr spc="-5" dirty="0"/>
              <a:t>reserved. </a:t>
            </a:r>
            <a:r>
              <a:rPr spc="30" dirty="0"/>
              <a:t>Cisco </a:t>
            </a:r>
            <a:r>
              <a:rPr dirty="0"/>
              <a:t>Confidential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660130" y="6667024"/>
            <a:ext cx="220979" cy="1733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50" b="0" i="0">
                <a:solidFill>
                  <a:srgbClr val="D2D2D2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255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600200"/>
            <a:ext cx="9144000" cy="2743200"/>
            <a:chOff x="0" y="1600200"/>
            <a:chExt cx="9144000" cy="2743200"/>
          </a:xfrm>
        </p:grpSpPr>
        <p:sp>
          <p:nvSpPr>
            <p:cNvPr id="3" name="object 3"/>
            <p:cNvSpPr/>
            <p:nvPr/>
          </p:nvSpPr>
          <p:spPr>
            <a:xfrm>
              <a:off x="0" y="1600200"/>
              <a:ext cx="9144000" cy="2743200"/>
            </a:xfrm>
            <a:custGeom>
              <a:avLst/>
              <a:gdLst/>
              <a:ahLst/>
              <a:cxnLst/>
              <a:rect l="l" t="t" r="r" b="b"/>
              <a:pathLst>
                <a:path w="9144000" h="2743200">
                  <a:moveTo>
                    <a:pt x="9144000" y="0"/>
                  </a:moveTo>
                  <a:lnTo>
                    <a:pt x="0" y="0"/>
                  </a:lnTo>
                  <a:lnTo>
                    <a:pt x="0" y="2743200"/>
                  </a:lnTo>
                  <a:lnTo>
                    <a:pt x="9144000" y="27432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5F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573651" y="1600200"/>
              <a:ext cx="4570348" cy="27432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392621" y="1963447"/>
            <a:ext cx="3788410" cy="2016706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L="12700" marR="5080">
              <a:lnSpc>
                <a:spcPct val="88300"/>
              </a:lnSpc>
              <a:spcBef>
                <a:spcPts val="520"/>
              </a:spcBef>
            </a:pPr>
            <a:r>
              <a:rPr lang="en-US" sz="3600" spc="-5" dirty="0">
                <a:latin typeface="Arial"/>
                <a:cs typeface="Arial"/>
              </a:rPr>
              <a:t/>
            </a:r>
            <a:br>
              <a:rPr lang="en-US" sz="3600" spc="-5" dirty="0">
                <a:latin typeface="Arial"/>
                <a:cs typeface="Arial"/>
              </a:rPr>
            </a:br>
            <a:r>
              <a:rPr sz="3600" spc="-5" dirty="0">
                <a:latin typeface="Arial"/>
                <a:cs typeface="Arial"/>
              </a:rPr>
              <a:t>Networks </a:t>
            </a:r>
            <a:r>
              <a:rPr lang="en-US" sz="3600" spc="-45" dirty="0">
                <a:solidFill>
                  <a:srgbClr val="FFFFFF"/>
                </a:solidFill>
                <a:latin typeface="Carlito"/>
                <a:cs typeface="Carlito"/>
              </a:rPr>
              <a:t>F</a:t>
            </a:r>
            <a:r>
              <a:rPr lang="en-US" sz="3600" spc="-10" dirty="0">
                <a:solidFill>
                  <a:srgbClr val="FFFFFF"/>
                </a:solidFill>
                <a:latin typeface="Carlito"/>
                <a:cs typeface="Carlito"/>
              </a:rPr>
              <a:t>un</a:t>
            </a:r>
            <a:r>
              <a:rPr lang="en-US" sz="3600" dirty="0">
                <a:solidFill>
                  <a:srgbClr val="FFFFFF"/>
                </a:solidFill>
                <a:latin typeface="Carlito"/>
                <a:cs typeface="Carlito"/>
              </a:rPr>
              <a:t>d</a:t>
            </a:r>
            <a:r>
              <a:rPr lang="en-US" sz="3600" spc="-25" dirty="0">
                <a:solidFill>
                  <a:srgbClr val="FFFFFF"/>
                </a:solidFill>
                <a:latin typeface="Carlito"/>
                <a:cs typeface="Carlito"/>
              </a:rPr>
              <a:t>a</a:t>
            </a:r>
            <a:r>
              <a:rPr lang="en-US" sz="3600" spc="-35" dirty="0">
                <a:solidFill>
                  <a:srgbClr val="FFFFFF"/>
                </a:solidFill>
                <a:latin typeface="Carlito"/>
                <a:cs typeface="Carlito"/>
              </a:rPr>
              <a:t>m</a:t>
            </a:r>
            <a:r>
              <a:rPr lang="en-US" sz="3600" spc="-5" dirty="0">
                <a:solidFill>
                  <a:srgbClr val="FFFFFF"/>
                </a:solidFill>
                <a:latin typeface="Carlito"/>
                <a:cs typeface="Carlito"/>
              </a:rPr>
              <a:t>e</a:t>
            </a:r>
            <a:r>
              <a:rPr lang="en-US" sz="3600" dirty="0">
                <a:solidFill>
                  <a:srgbClr val="FFFFFF"/>
                </a:solidFill>
                <a:latin typeface="Carlito"/>
                <a:cs typeface="Carlito"/>
              </a:rPr>
              <a:t>n</a:t>
            </a:r>
            <a:r>
              <a:rPr lang="en-US" sz="3600" spc="10" dirty="0">
                <a:solidFill>
                  <a:srgbClr val="FFFFFF"/>
                </a:solidFill>
                <a:latin typeface="Carlito"/>
                <a:cs typeface="Carlito"/>
              </a:rPr>
              <a:t>t</a:t>
            </a:r>
            <a:r>
              <a:rPr lang="en-US" sz="3600" spc="-25" dirty="0">
                <a:solidFill>
                  <a:srgbClr val="FFFFFF"/>
                </a:solidFill>
                <a:latin typeface="Carlito"/>
                <a:cs typeface="Carlito"/>
              </a:rPr>
              <a:t>a</a:t>
            </a:r>
            <a:r>
              <a:rPr lang="en-US" sz="3600" spc="10" dirty="0">
                <a:solidFill>
                  <a:srgbClr val="FFFFFF"/>
                </a:solidFill>
                <a:latin typeface="Carlito"/>
                <a:cs typeface="Carlito"/>
              </a:rPr>
              <a:t>l</a:t>
            </a:r>
            <a:r>
              <a:rPr lang="en-US" sz="3600" spc="-5" dirty="0">
                <a:solidFill>
                  <a:srgbClr val="FFFFFF"/>
                </a:solidFill>
                <a:latin typeface="Carlito"/>
                <a:cs typeface="Carlito"/>
              </a:rPr>
              <a:t>s</a:t>
            </a:r>
            <a:r>
              <a:rPr lang="en-US" sz="3600" dirty="0">
                <a:latin typeface="Carlito"/>
                <a:cs typeface="Carlito"/>
              </a:rPr>
              <a:t/>
            </a:r>
            <a:br>
              <a:rPr lang="en-US" sz="3600" dirty="0">
                <a:latin typeface="Carlito"/>
                <a:cs typeface="Carlito"/>
              </a:rPr>
            </a:br>
            <a:endParaRPr sz="3600" dirty="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2606040" y="4495800"/>
            <a:ext cx="3931920" cy="1152525"/>
          </a:xfrm>
          <a:custGeom>
            <a:avLst/>
            <a:gdLst/>
            <a:ahLst/>
            <a:cxnLst/>
            <a:rect l="l" t="t" r="r" b="b"/>
            <a:pathLst>
              <a:path w="3291840" h="1152525">
                <a:moveTo>
                  <a:pt x="3099816" y="0"/>
                </a:moveTo>
                <a:lnTo>
                  <a:pt x="192024" y="0"/>
                </a:lnTo>
                <a:lnTo>
                  <a:pt x="147996" y="5071"/>
                </a:lnTo>
                <a:lnTo>
                  <a:pt x="107579" y="19518"/>
                </a:lnTo>
                <a:lnTo>
                  <a:pt x="71925" y="42187"/>
                </a:lnTo>
                <a:lnTo>
                  <a:pt x="42187" y="71925"/>
                </a:lnTo>
                <a:lnTo>
                  <a:pt x="19518" y="107579"/>
                </a:lnTo>
                <a:lnTo>
                  <a:pt x="5071" y="147996"/>
                </a:lnTo>
                <a:lnTo>
                  <a:pt x="0" y="192024"/>
                </a:lnTo>
                <a:lnTo>
                  <a:pt x="0" y="960247"/>
                </a:lnTo>
                <a:lnTo>
                  <a:pt x="5071" y="1004274"/>
                </a:lnTo>
                <a:lnTo>
                  <a:pt x="19518" y="1044691"/>
                </a:lnTo>
                <a:lnTo>
                  <a:pt x="42187" y="1080345"/>
                </a:lnTo>
                <a:lnTo>
                  <a:pt x="71925" y="1110083"/>
                </a:lnTo>
                <a:lnTo>
                  <a:pt x="107579" y="1132752"/>
                </a:lnTo>
                <a:lnTo>
                  <a:pt x="147996" y="1147199"/>
                </a:lnTo>
                <a:lnTo>
                  <a:pt x="192024" y="1152271"/>
                </a:lnTo>
                <a:lnTo>
                  <a:pt x="3099816" y="1152271"/>
                </a:lnTo>
                <a:lnTo>
                  <a:pt x="3143843" y="1147199"/>
                </a:lnTo>
                <a:lnTo>
                  <a:pt x="3184260" y="1132752"/>
                </a:lnTo>
                <a:lnTo>
                  <a:pt x="3219914" y="1110083"/>
                </a:lnTo>
                <a:lnTo>
                  <a:pt x="3249652" y="1080345"/>
                </a:lnTo>
                <a:lnTo>
                  <a:pt x="3272321" y="1044691"/>
                </a:lnTo>
                <a:lnTo>
                  <a:pt x="3286768" y="1004274"/>
                </a:lnTo>
                <a:lnTo>
                  <a:pt x="3291840" y="960247"/>
                </a:lnTo>
                <a:lnTo>
                  <a:pt x="3291840" y="192024"/>
                </a:lnTo>
                <a:lnTo>
                  <a:pt x="3286768" y="147996"/>
                </a:lnTo>
                <a:lnTo>
                  <a:pt x="3272321" y="107579"/>
                </a:lnTo>
                <a:lnTo>
                  <a:pt x="3249652" y="71925"/>
                </a:lnTo>
                <a:lnTo>
                  <a:pt x="3219914" y="42187"/>
                </a:lnTo>
                <a:lnTo>
                  <a:pt x="3184260" y="19518"/>
                </a:lnTo>
                <a:lnTo>
                  <a:pt x="3143843" y="5071"/>
                </a:lnTo>
                <a:lnTo>
                  <a:pt x="3099816" y="0"/>
                </a:lnTo>
                <a:close/>
              </a:path>
            </a:pathLst>
          </a:custGeom>
          <a:solidFill>
            <a:srgbClr val="A016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2072075" y="4829157"/>
            <a:ext cx="4999849" cy="857286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500380" marR="501650" indent="5080" algn="ctr">
              <a:lnSpc>
                <a:spcPts val="3200"/>
              </a:lnSpc>
              <a:spcBef>
                <a:spcPts val="425"/>
              </a:spcBef>
            </a:pPr>
            <a:r>
              <a:rPr lang="en-US" sz="2850" b="1" spc="-30" dirty="0">
                <a:solidFill>
                  <a:srgbClr val="FFFFFF"/>
                </a:solidFill>
                <a:latin typeface="Carlito"/>
                <a:cs typeface="Carlito"/>
              </a:rPr>
              <a:t>Mousa Al-Sahory </a:t>
            </a:r>
            <a:endParaRPr sz="2850" dirty="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550" dirty="0"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11408513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8600" y="1741055"/>
            <a:ext cx="8763000" cy="48568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65492" y="1233741"/>
            <a:ext cx="590105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9259" indent="-417195">
              <a:lnSpc>
                <a:spcPct val="100000"/>
              </a:lnSpc>
              <a:spcBef>
                <a:spcPts val="100"/>
              </a:spcBef>
              <a:buClr>
                <a:srgbClr val="0083B7"/>
              </a:buClr>
              <a:buFont typeface="Wingdings"/>
              <a:buChar char=""/>
              <a:tabLst>
                <a:tab pos="429259" algn="l"/>
                <a:tab pos="429895" algn="l"/>
              </a:tabLst>
            </a:pPr>
            <a:r>
              <a:rPr sz="2400" spc="5" dirty="0">
                <a:latin typeface="Carlito"/>
                <a:cs typeface="Carlito"/>
              </a:rPr>
              <a:t>Protocol </a:t>
            </a:r>
            <a:r>
              <a:rPr sz="2400" spc="-5" dirty="0">
                <a:latin typeface="Carlito"/>
                <a:cs typeface="Carlito"/>
              </a:rPr>
              <a:t>data </a:t>
            </a:r>
            <a:r>
              <a:rPr sz="2400" spc="5" dirty="0">
                <a:latin typeface="Carlito"/>
                <a:cs typeface="Carlito"/>
              </a:rPr>
              <a:t>units </a:t>
            </a:r>
            <a:r>
              <a:rPr sz="2400" spc="-10" dirty="0">
                <a:latin typeface="Carlito"/>
                <a:cs typeface="Carlito"/>
              </a:rPr>
              <a:t>(PDU) and</a:t>
            </a:r>
            <a:r>
              <a:rPr sz="2400" spc="-335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encapsulation</a:t>
            </a:r>
            <a:endParaRPr sz="240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33400" y="316102"/>
            <a:ext cx="8145780" cy="815975"/>
          </a:xfrm>
          <a:custGeom>
            <a:avLst/>
            <a:gdLst/>
            <a:ahLst/>
            <a:cxnLst/>
            <a:rect l="l" t="t" r="r" b="b"/>
            <a:pathLst>
              <a:path w="8145780" h="815975">
                <a:moveTo>
                  <a:pt x="8009508" y="0"/>
                </a:moveTo>
                <a:lnTo>
                  <a:pt x="135915" y="0"/>
                </a:lnTo>
                <a:lnTo>
                  <a:pt x="92958" y="6940"/>
                </a:lnTo>
                <a:lnTo>
                  <a:pt x="55648" y="26261"/>
                </a:lnTo>
                <a:lnTo>
                  <a:pt x="26225" y="55714"/>
                </a:lnTo>
                <a:lnTo>
                  <a:pt x="6929" y="93049"/>
                </a:lnTo>
                <a:lnTo>
                  <a:pt x="0" y="136017"/>
                </a:lnTo>
                <a:lnTo>
                  <a:pt x="0" y="679576"/>
                </a:lnTo>
                <a:lnTo>
                  <a:pt x="6929" y="722544"/>
                </a:lnTo>
                <a:lnTo>
                  <a:pt x="26225" y="759879"/>
                </a:lnTo>
                <a:lnTo>
                  <a:pt x="55648" y="789332"/>
                </a:lnTo>
                <a:lnTo>
                  <a:pt x="92958" y="808653"/>
                </a:lnTo>
                <a:lnTo>
                  <a:pt x="135915" y="815594"/>
                </a:lnTo>
                <a:lnTo>
                  <a:pt x="8009508" y="815594"/>
                </a:lnTo>
                <a:lnTo>
                  <a:pt x="8052463" y="808653"/>
                </a:lnTo>
                <a:lnTo>
                  <a:pt x="8089766" y="789332"/>
                </a:lnTo>
                <a:lnTo>
                  <a:pt x="8119182" y="759879"/>
                </a:lnTo>
                <a:lnTo>
                  <a:pt x="8138471" y="722544"/>
                </a:lnTo>
                <a:lnTo>
                  <a:pt x="8145399" y="679576"/>
                </a:lnTo>
                <a:lnTo>
                  <a:pt x="8145399" y="136017"/>
                </a:lnTo>
                <a:lnTo>
                  <a:pt x="8138471" y="93049"/>
                </a:lnTo>
                <a:lnTo>
                  <a:pt x="8119182" y="55714"/>
                </a:lnTo>
                <a:lnTo>
                  <a:pt x="8089766" y="26261"/>
                </a:lnTo>
                <a:lnTo>
                  <a:pt x="8052463" y="6940"/>
                </a:lnTo>
                <a:lnTo>
                  <a:pt x="8009508" y="0"/>
                </a:lnTo>
                <a:close/>
              </a:path>
            </a:pathLst>
          </a:custGeom>
          <a:solidFill>
            <a:srgbClr val="0061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90880" y="383540"/>
            <a:ext cx="6429375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spc="-45" dirty="0"/>
              <a:t>Layers </a:t>
            </a:r>
            <a:r>
              <a:rPr sz="3600" spc="10" dirty="0"/>
              <a:t>with </a:t>
            </a:r>
            <a:r>
              <a:rPr sz="3600" spc="-50" dirty="0"/>
              <a:t>TCP/IP </a:t>
            </a:r>
            <a:r>
              <a:rPr sz="3600" spc="-10" dirty="0"/>
              <a:t>and </a:t>
            </a:r>
            <a:r>
              <a:rPr sz="3600" spc="-20" dirty="0"/>
              <a:t>OSI</a:t>
            </a:r>
            <a:r>
              <a:rPr sz="3600" spc="195" dirty="0"/>
              <a:t> </a:t>
            </a:r>
            <a:r>
              <a:rPr sz="3600" spc="-10" dirty="0"/>
              <a:t>Model</a:t>
            </a:r>
            <a:endParaRPr sz="36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9361" y="2111375"/>
            <a:ext cx="8625277" cy="26892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33400" y="316102"/>
            <a:ext cx="8145780" cy="815975"/>
          </a:xfrm>
          <a:custGeom>
            <a:avLst/>
            <a:gdLst/>
            <a:ahLst/>
            <a:cxnLst/>
            <a:rect l="l" t="t" r="r" b="b"/>
            <a:pathLst>
              <a:path w="8145780" h="815975">
                <a:moveTo>
                  <a:pt x="8009508" y="0"/>
                </a:moveTo>
                <a:lnTo>
                  <a:pt x="135915" y="0"/>
                </a:lnTo>
                <a:lnTo>
                  <a:pt x="92958" y="6940"/>
                </a:lnTo>
                <a:lnTo>
                  <a:pt x="55648" y="26261"/>
                </a:lnTo>
                <a:lnTo>
                  <a:pt x="26225" y="55714"/>
                </a:lnTo>
                <a:lnTo>
                  <a:pt x="6929" y="93049"/>
                </a:lnTo>
                <a:lnTo>
                  <a:pt x="0" y="136017"/>
                </a:lnTo>
                <a:lnTo>
                  <a:pt x="0" y="679576"/>
                </a:lnTo>
                <a:lnTo>
                  <a:pt x="6929" y="722544"/>
                </a:lnTo>
                <a:lnTo>
                  <a:pt x="26225" y="759879"/>
                </a:lnTo>
                <a:lnTo>
                  <a:pt x="55648" y="789332"/>
                </a:lnTo>
                <a:lnTo>
                  <a:pt x="92958" y="808653"/>
                </a:lnTo>
                <a:lnTo>
                  <a:pt x="135915" y="815594"/>
                </a:lnTo>
                <a:lnTo>
                  <a:pt x="8009508" y="815594"/>
                </a:lnTo>
                <a:lnTo>
                  <a:pt x="8052463" y="808653"/>
                </a:lnTo>
                <a:lnTo>
                  <a:pt x="8089766" y="789332"/>
                </a:lnTo>
                <a:lnTo>
                  <a:pt x="8119182" y="759879"/>
                </a:lnTo>
                <a:lnTo>
                  <a:pt x="8138471" y="722544"/>
                </a:lnTo>
                <a:lnTo>
                  <a:pt x="8145399" y="679576"/>
                </a:lnTo>
                <a:lnTo>
                  <a:pt x="8145399" y="136017"/>
                </a:lnTo>
                <a:lnTo>
                  <a:pt x="8138471" y="93049"/>
                </a:lnTo>
                <a:lnTo>
                  <a:pt x="8119182" y="55714"/>
                </a:lnTo>
                <a:lnTo>
                  <a:pt x="8089766" y="26261"/>
                </a:lnTo>
                <a:lnTo>
                  <a:pt x="8052463" y="6940"/>
                </a:lnTo>
                <a:lnTo>
                  <a:pt x="8009508" y="0"/>
                </a:lnTo>
                <a:close/>
              </a:path>
            </a:pathLst>
          </a:custGeom>
          <a:solidFill>
            <a:srgbClr val="0061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90880" y="383540"/>
            <a:ext cx="6429375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spc="-45" dirty="0"/>
              <a:t>Layers </a:t>
            </a:r>
            <a:r>
              <a:rPr sz="3600" spc="10" dirty="0"/>
              <a:t>with </a:t>
            </a:r>
            <a:r>
              <a:rPr sz="3600" spc="-50" dirty="0"/>
              <a:t>TCP/IP </a:t>
            </a:r>
            <a:r>
              <a:rPr sz="3600" spc="-10" dirty="0"/>
              <a:t>and </a:t>
            </a:r>
            <a:r>
              <a:rPr sz="3600" spc="-20" dirty="0"/>
              <a:t>OSI</a:t>
            </a:r>
            <a:r>
              <a:rPr sz="3600" spc="195" dirty="0"/>
              <a:t> </a:t>
            </a:r>
            <a:r>
              <a:rPr sz="3600" spc="-10" dirty="0"/>
              <a:t>Model</a:t>
            </a:r>
            <a:endParaRPr sz="36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3400" y="316102"/>
            <a:ext cx="8145780" cy="815975"/>
          </a:xfrm>
          <a:custGeom>
            <a:avLst/>
            <a:gdLst/>
            <a:ahLst/>
            <a:cxnLst/>
            <a:rect l="l" t="t" r="r" b="b"/>
            <a:pathLst>
              <a:path w="8145780" h="815975">
                <a:moveTo>
                  <a:pt x="8009508" y="0"/>
                </a:moveTo>
                <a:lnTo>
                  <a:pt x="135915" y="0"/>
                </a:lnTo>
                <a:lnTo>
                  <a:pt x="92958" y="6940"/>
                </a:lnTo>
                <a:lnTo>
                  <a:pt x="55648" y="26261"/>
                </a:lnTo>
                <a:lnTo>
                  <a:pt x="26225" y="55714"/>
                </a:lnTo>
                <a:lnTo>
                  <a:pt x="6929" y="93049"/>
                </a:lnTo>
                <a:lnTo>
                  <a:pt x="0" y="136017"/>
                </a:lnTo>
                <a:lnTo>
                  <a:pt x="0" y="679576"/>
                </a:lnTo>
                <a:lnTo>
                  <a:pt x="6929" y="722544"/>
                </a:lnTo>
                <a:lnTo>
                  <a:pt x="26225" y="759879"/>
                </a:lnTo>
                <a:lnTo>
                  <a:pt x="55648" y="789332"/>
                </a:lnTo>
                <a:lnTo>
                  <a:pt x="92958" y="808653"/>
                </a:lnTo>
                <a:lnTo>
                  <a:pt x="135915" y="815594"/>
                </a:lnTo>
                <a:lnTo>
                  <a:pt x="8009508" y="815594"/>
                </a:lnTo>
                <a:lnTo>
                  <a:pt x="8052463" y="808653"/>
                </a:lnTo>
                <a:lnTo>
                  <a:pt x="8089766" y="789332"/>
                </a:lnTo>
                <a:lnTo>
                  <a:pt x="8119182" y="759879"/>
                </a:lnTo>
                <a:lnTo>
                  <a:pt x="8138471" y="722544"/>
                </a:lnTo>
                <a:lnTo>
                  <a:pt x="8145399" y="679576"/>
                </a:lnTo>
                <a:lnTo>
                  <a:pt x="8145399" y="136017"/>
                </a:lnTo>
                <a:lnTo>
                  <a:pt x="8138471" y="93049"/>
                </a:lnTo>
                <a:lnTo>
                  <a:pt x="8119182" y="55714"/>
                </a:lnTo>
                <a:lnTo>
                  <a:pt x="8089766" y="26261"/>
                </a:lnTo>
                <a:lnTo>
                  <a:pt x="8052463" y="6940"/>
                </a:lnTo>
                <a:lnTo>
                  <a:pt x="8009508" y="0"/>
                </a:lnTo>
                <a:close/>
              </a:path>
            </a:pathLst>
          </a:custGeom>
          <a:solidFill>
            <a:srgbClr val="0061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90880" y="383540"/>
            <a:ext cx="6429375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spc="-45" dirty="0"/>
              <a:t>Layers </a:t>
            </a:r>
            <a:r>
              <a:rPr sz="3600" spc="10" dirty="0"/>
              <a:t>with </a:t>
            </a:r>
            <a:r>
              <a:rPr sz="3600" spc="-50" dirty="0"/>
              <a:t>TCP/IP </a:t>
            </a:r>
            <a:r>
              <a:rPr sz="3600" spc="-10" dirty="0"/>
              <a:t>and </a:t>
            </a:r>
            <a:r>
              <a:rPr sz="3600" spc="-20" dirty="0"/>
              <a:t>OSI</a:t>
            </a:r>
            <a:r>
              <a:rPr sz="3600" spc="195" dirty="0"/>
              <a:t> </a:t>
            </a:r>
            <a:r>
              <a:rPr sz="3600" spc="-10" dirty="0"/>
              <a:t>Model</a:t>
            </a:r>
            <a:endParaRPr sz="3600"/>
          </a:p>
        </p:txBody>
      </p:sp>
      <p:sp>
        <p:nvSpPr>
          <p:cNvPr id="4" name="object 4"/>
          <p:cNvSpPr/>
          <p:nvPr/>
        </p:nvSpPr>
        <p:spPr>
          <a:xfrm>
            <a:off x="333645" y="2467377"/>
            <a:ext cx="8447473" cy="40626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14400" y="1612730"/>
            <a:ext cx="7040189" cy="80484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89647" y="4569523"/>
            <a:ext cx="4131945" cy="8801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600" b="1" spc="-10" dirty="0">
                <a:solidFill>
                  <a:srgbClr val="FFFFFF"/>
                </a:solidFill>
                <a:latin typeface="Carlito"/>
                <a:cs typeface="Carlito"/>
              </a:rPr>
              <a:t>Physical</a:t>
            </a:r>
            <a:r>
              <a:rPr sz="5600" b="1" spc="-17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5600" b="1" spc="-25" dirty="0">
                <a:solidFill>
                  <a:srgbClr val="FFFFFF"/>
                </a:solidFill>
                <a:latin typeface="Carlito"/>
                <a:cs typeface="Carlito"/>
              </a:rPr>
              <a:t>Layer</a:t>
            </a:r>
            <a:endParaRPr sz="5600">
              <a:latin typeface="Carlito"/>
              <a:cs typeface="Carlito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720975" y="2894202"/>
            <a:ext cx="3775075" cy="1525270"/>
            <a:chOff x="2720975" y="2894202"/>
            <a:chExt cx="3775075" cy="1525270"/>
          </a:xfrm>
        </p:grpSpPr>
        <p:sp>
          <p:nvSpPr>
            <p:cNvPr id="4" name="object 4"/>
            <p:cNvSpPr/>
            <p:nvPr/>
          </p:nvSpPr>
          <p:spPr>
            <a:xfrm>
              <a:off x="2733675" y="2906902"/>
              <a:ext cx="3749675" cy="1499870"/>
            </a:xfrm>
            <a:custGeom>
              <a:avLst/>
              <a:gdLst/>
              <a:ahLst/>
              <a:cxnLst/>
              <a:rect l="l" t="t" r="r" b="b"/>
              <a:pathLst>
                <a:path w="3749675" h="1499870">
                  <a:moveTo>
                    <a:pt x="2999740" y="0"/>
                  </a:moveTo>
                  <a:lnTo>
                    <a:pt x="0" y="0"/>
                  </a:lnTo>
                  <a:lnTo>
                    <a:pt x="749935" y="749935"/>
                  </a:lnTo>
                  <a:lnTo>
                    <a:pt x="0" y="1499870"/>
                  </a:lnTo>
                  <a:lnTo>
                    <a:pt x="2999740" y="1499870"/>
                  </a:lnTo>
                  <a:lnTo>
                    <a:pt x="3749675" y="749935"/>
                  </a:lnTo>
                  <a:lnTo>
                    <a:pt x="2999740" y="0"/>
                  </a:lnTo>
                  <a:close/>
                </a:path>
              </a:pathLst>
            </a:custGeom>
            <a:solidFill>
              <a:srgbClr val="B11A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733675" y="2906902"/>
              <a:ext cx="3749675" cy="1499870"/>
            </a:xfrm>
            <a:custGeom>
              <a:avLst/>
              <a:gdLst/>
              <a:ahLst/>
              <a:cxnLst/>
              <a:rect l="l" t="t" r="r" b="b"/>
              <a:pathLst>
                <a:path w="3749675" h="1499870">
                  <a:moveTo>
                    <a:pt x="0" y="0"/>
                  </a:moveTo>
                  <a:lnTo>
                    <a:pt x="2999740" y="0"/>
                  </a:lnTo>
                  <a:lnTo>
                    <a:pt x="3749675" y="749935"/>
                  </a:lnTo>
                  <a:lnTo>
                    <a:pt x="2999740" y="1499870"/>
                  </a:lnTo>
                  <a:lnTo>
                    <a:pt x="0" y="1499870"/>
                  </a:lnTo>
                  <a:lnTo>
                    <a:pt x="749935" y="749935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75895">
              <a:lnSpc>
                <a:spcPct val="100000"/>
              </a:lnSpc>
              <a:spcBef>
                <a:spcPts val="125"/>
              </a:spcBef>
            </a:pPr>
            <a:r>
              <a:rPr spc="-25" dirty="0"/>
              <a:t>Layer</a:t>
            </a:r>
            <a:r>
              <a:rPr spc="-105" dirty="0"/>
              <a:t> </a:t>
            </a:r>
            <a:r>
              <a:rPr spc="10" dirty="0"/>
              <a:t>1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55"/>
              </a:lnSpc>
            </a:pPr>
            <a:fld id="{81D60167-4931-47E6-BA6A-407CBD079E47}" type="slidenum">
              <a:rPr spc="-5" dirty="0"/>
              <a:t>13</a:t>
            </a:fld>
            <a:endParaRPr spc="-5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3400" y="316102"/>
            <a:ext cx="8145780" cy="815975"/>
          </a:xfrm>
          <a:custGeom>
            <a:avLst/>
            <a:gdLst/>
            <a:ahLst/>
            <a:cxnLst/>
            <a:rect l="l" t="t" r="r" b="b"/>
            <a:pathLst>
              <a:path w="8145780" h="815975">
                <a:moveTo>
                  <a:pt x="8009508" y="0"/>
                </a:moveTo>
                <a:lnTo>
                  <a:pt x="135915" y="0"/>
                </a:lnTo>
                <a:lnTo>
                  <a:pt x="92958" y="6940"/>
                </a:lnTo>
                <a:lnTo>
                  <a:pt x="55648" y="26261"/>
                </a:lnTo>
                <a:lnTo>
                  <a:pt x="26225" y="55714"/>
                </a:lnTo>
                <a:lnTo>
                  <a:pt x="6929" y="93049"/>
                </a:lnTo>
                <a:lnTo>
                  <a:pt x="0" y="136017"/>
                </a:lnTo>
                <a:lnTo>
                  <a:pt x="0" y="679576"/>
                </a:lnTo>
                <a:lnTo>
                  <a:pt x="6929" y="722544"/>
                </a:lnTo>
                <a:lnTo>
                  <a:pt x="26225" y="759879"/>
                </a:lnTo>
                <a:lnTo>
                  <a:pt x="55648" y="789332"/>
                </a:lnTo>
                <a:lnTo>
                  <a:pt x="92958" y="808653"/>
                </a:lnTo>
                <a:lnTo>
                  <a:pt x="135915" y="815594"/>
                </a:lnTo>
                <a:lnTo>
                  <a:pt x="8009508" y="815594"/>
                </a:lnTo>
                <a:lnTo>
                  <a:pt x="8052463" y="808653"/>
                </a:lnTo>
                <a:lnTo>
                  <a:pt x="8089766" y="789332"/>
                </a:lnTo>
                <a:lnTo>
                  <a:pt x="8119182" y="759879"/>
                </a:lnTo>
                <a:lnTo>
                  <a:pt x="8138471" y="722544"/>
                </a:lnTo>
                <a:lnTo>
                  <a:pt x="8145399" y="679576"/>
                </a:lnTo>
                <a:lnTo>
                  <a:pt x="8145399" y="136017"/>
                </a:lnTo>
                <a:lnTo>
                  <a:pt x="8138471" y="93049"/>
                </a:lnTo>
                <a:lnTo>
                  <a:pt x="8119182" y="55714"/>
                </a:lnTo>
                <a:lnTo>
                  <a:pt x="8089766" y="26261"/>
                </a:lnTo>
                <a:lnTo>
                  <a:pt x="8052463" y="6940"/>
                </a:lnTo>
                <a:lnTo>
                  <a:pt x="8009508" y="0"/>
                </a:lnTo>
                <a:close/>
              </a:path>
            </a:pathLst>
          </a:custGeom>
          <a:solidFill>
            <a:srgbClr val="0061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90880" y="383540"/>
            <a:ext cx="6610984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spc="-15" dirty="0"/>
              <a:t>Physical </a:t>
            </a:r>
            <a:r>
              <a:rPr sz="3600" spc="-40" dirty="0"/>
              <a:t>Layer </a:t>
            </a:r>
            <a:r>
              <a:rPr sz="3600" spc="-15" dirty="0"/>
              <a:t>Protocols </a:t>
            </a:r>
            <a:r>
              <a:rPr sz="3600" dirty="0"/>
              <a:t>&amp;</a:t>
            </a:r>
            <a:r>
              <a:rPr sz="3600" spc="60" dirty="0"/>
              <a:t> </a:t>
            </a:r>
            <a:r>
              <a:rPr sz="3600" dirty="0"/>
              <a:t>Services</a:t>
            </a:r>
            <a:endParaRPr sz="3600"/>
          </a:p>
        </p:txBody>
      </p:sp>
      <p:sp>
        <p:nvSpPr>
          <p:cNvPr id="4" name="object 4"/>
          <p:cNvSpPr/>
          <p:nvPr/>
        </p:nvSpPr>
        <p:spPr>
          <a:xfrm>
            <a:off x="295743" y="1199515"/>
            <a:ext cx="8585365" cy="54675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55"/>
              </a:lnSpc>
            </a:pPr>
            <a:fld id="{81D60167-4931-47E6-BA6A-407CBD079E47}" type="slidenum">
              <a:rPr spc="-5" dirty="0"/>
              <a:t>14</a:t>
            </a:fld>
            <a:endParaRPr spc="-5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6119" y="1168082"/>
            <a:ext cx="7675880" cy="5541004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246379" marR="688975" indent="-233679">
              <a:lnSpc>
                <a:spcPct val="73800"/>
              </a:lnSpc>
              <a:spcBef>
                <a:spcPts val="720"/>
              </a:spcBef>
              <a:buClr>
                <a:srgbClr val="0083B7"/>
              </a:buClr>
              <a:buFont typeface="Wingdings"/>
              <a:buChar char=""/>
              <a:tabLst>
                <a:tab pos="246379" algn="l"/>
              </a:tabLst>
            </a:pPr>
            <a:r>
              <a:rPr sz="1900" spc="10" dirty="0">
                <a:latin typeface="Carlito"/>
                <a:cs typeface="Carlito"/>
              </a:rPr>
              <a:t>Physical</a:t>
            </a:r>
            <a:r>
              <a:rPr sz="1900" spc="-140" dirty="0">
                <a:latin typeface="Carlito"/>
                <a:cs typeface="Carlito"/>
              </a:rPr>
              <a:t> </a:t>
            </a:r>
            <a:r>
              <a:rPr sz="1900" spc="15" dirty="0">
                <a:latin typeface="Carlito"/>
                <a:cs typeface="Carlito"/>
              </a:rPr>
              <a:t>Layer</a:t>
            </a:r>
            <a:r>
              <a:rPr sz="1900" spc="-60" dirty="0">
                <a:latin typeface="Carlito"/>
                <a:cs typeface="Carlito"/>
              </a:rPr>
              <a:t> </a:t>
            </a:r>
            <a:r>
              <a:rPr sz="1900" spc="20" dirty="0">
                <a:latin typeface="Carlito"/>
                <a:cs typeface="Carlito"/>
              </a:rPr>
              <a:t>is</a:t>
            </a:r>
            <a:r>
              <a:rPr sz="1900" spc="-60" dirty="0">
                <a:latin typeface="Carlito"/>
                <a:cs typeface="Carlito"/>
              </a:rPr>
              <a:t> </a:t>
            </a:r>
            <a:r>
              <a:rPr sz="1900" spc="15" dirty="0">
                <a:latin typeface="Carlito"/>
                <a:cs typeface="Carlito"/>
              </a:rPr>
              <a:t>responsible</a:t>
            </a:r>
            <a:r>
              <a:rPr sz="1900" spc="-190" dirty="0">
                <a:latin typeface="Carlito"/>
                <a:cs typeface="Carlito"/>
              </a:rPr>
              <a:t> </a:t>
            </a:r>
            <a:r>
              <a:rPr sz="1900" spc="5" dirty="0">
                <a:latin typeface="Carlito"/>
                <a:cs typeface="Carlito"/>
              </a:rPr>
              <a:t>for</a:t>
            </a:r>
            <a:r>
              <a:rPr sz="1900" spc="-55" dirty="0">
                <a:latin typeface="Carlito"/>
                <a:cs typeface="Carlito"/>
              </a:rPr>
              <a:t> </a:t>
            </a:r>
            <a:r>
              <a:rPr sz="1900" spc="10" dirty="0">
                <a:latin typeface="Carlito"/>
                <a:cs typeface="Carlito"/>
              </a:rPr>
              <a:t>transmitting</a:t>
            </a:r>
            <a:r>
              <a:rPr sz="1900" spc="-215" dirty="0">
                <a:latin typeface="Carlito"/>
                <a:cs typeface="Carlito"/>
              </a:rPr>
              <a:t> </a:t>
            </a:r>
            <a:r>
              <a:rPr sz="1900" spc="5" dirty="0">
                <a:latin typeface="Carlito"/>
                <a:cs typeface="Carlito"/>
              </a:rPr>
              <a:t>row</a:t>
            </a:r>
            <a:r>
              <a:rPr sz="1900" spc="-45" dirty="0">
                <a:latin typeface="Carlito"/>
                <a:cs typeface="Carlito"/>
              </a:rPr>
              <a:t> </a:t>
            </a:r>
            <a:r>
              <a:rPr sz="1900" spc="25" dirty="0">
                <a:latin typeface="Carlito"/>
                <a:cs typeface="Carlito"/>
              </a:rPr>
              <a:t>bit</a:t>
            </a:r>
            <a:r>
              <a:rPr sz="1900" spc="-30" dirty="0">
                <a:latin typeface="Carlito"/>
                <a:cs typeface="Carlito"/>
              </a:rPr>
              <a:t> </a:t>
            </a:r>
            <a:r>
              <a:rPr sz="1900" spc="5" dirty="0">
                <a:latin typeface="Carlito"/>
                <a:cs typeface="Carlito"/>
              </a:rPr>
              <a:t>stream</a:t>
            </a:r>
            <a:r>
              <a:rPr sz="1900" spc="-45" dirty="0">
                <a:latin typeface="Carlito"/>
                <a:cs typeface="Carlito"/>
              </a:rPr>
              <a:t> </a:t>
            </a:r>
            <a:r>
              <a:rPr sz="1900" spc="15" dirty="0">
                <a:latin typeface="Carlito"/>
                <a:cs typeface="Carlito"/>
              </a:rPr>
              <a:t>over</a:t>
            </a:r>
            <a:r>
              <a:rPr sz="1900" spc="-135" dirty="0">
                <a:latin typeface="Carlito"/>
                <a:cs typeface="Carlito"/>
              </a:rPr>
              <a:t> </a:t>
            </a:r>
            <a:r>
              <a:rPr sz="1900" spc="15" dirty="0">
                <a:latin typeface="Carlito"/>
                <a:cs typeface="Carlito"/>
              </a:rPr>
              <a:t>the  physical</a:t>
            </a:r>
            <a:r>
              <a:rPr sz="1900" spc="-160" dirty="0">
                <a:latin typeface="Carlito"/>
                <a:cs typeface="Carlito"/>
              </a:rPr>
              <a:t> </a:t>
            </a:r>
            <a:r>
              <a:rPr sz="1900" spc="25" dirty="0">
                <a:latin typeface="Carlito"/>
                <a:cs typeface="Carlito"/>
              </a:rPr>
              <a:t>cable.</a:t>
            </a:r>
            <a:endParaRPr sz="1900" dirty="0">
              <a:latin typeface="Carlito"/>
              <a:cs typeface="Carlito"/>
            </a:endParaRPr>
          </a:p>
          <a:p>
            <a:pPr marL="246379" marR="153035" indent="-233679">
              <a:lnSpc>
                <a:spcPct val="73700"/>
              </a:lnSpc>
              <a:spcBef>
                <a:spcPts val="1205"/>
              </a:spcBef>
              <a:buClr>
                <a:srgbClr val="0083B7"/>
              </a:buClr>
              <a:buFont typeface="Wingdings"/>
              <a:buChar char=""/>
              <a:tabLst>
                <a:tab pos="246379" algn="l"/>
              </a:tabLst>
            </a:pPr>
            <a:r>
              <a:rPr sz="1900" spc="10" dirty="0">
                <a:latin typeface="Carlito"/>
                <a:cs typeface="Carlito"/>
              </a:rPr>
              <a:t>Specifies</a:t>
            </a:r>
            <a:r>
              <a:rPr sz="1900" spc="-130" dirty="0">
                <a:latin typeface="Carlito"/>
                <a:cs typeface="Carlito"/>
              </a:rPr>
              <a:t> </a:t>
            </a:r>
            <a:r>
              <a:rPr sz="1900" spc="10" dirty="0">
                <a:latin typeface="Carlito"/>
                <a:cs typeface="Carlito"/>
              </a:rPr>
              <a:t>electrical,</a:t>
            </a:r>
            <a:r>
              <a:rPr sz="1900" spc="-180" dirty="0">
                <a:latin typeface="Carlito"/>
                <a:cs typeface="Carlito"/>
              </a:rPr>
              <a:t> </a:t>
            </a:r>
            <a:r>
              <a:rPr sz="1900" spc="20" dirty="0">
                <a:latin typeface="Carlito"/>
                <a:cs typeface="Carlito"/>
              </a:rPr>
              <a:t>mechanical</a:t>
            </a:r>
            <a:r>
              <a:rPr sz="1900" spc="-60" dirty="0">
                <a:latin typeface="Carlito"/>
                <a:cs typeface="Carlito"/>
              </a:rPr>
              <a:t> </a:t>
            </a:r>
            <a:r>
              <a:rPr sz="1900" spc="5" dirty="0">
                <a:latin typeface="Carlito"/>
                <a:cs typeface="Carlito"/>
              </a:rPr>
              <a:t>requirements</a:t>
            </a:r>
            <a:r>
              <a:rPr sz="1900" spc="-220" dirty="0">
                <a:latin typeface="Carlito"/>
                <a:cs typeface="Carlito"/>
              </a:rPr>
              <a:t> </a:t>
            </a:r>
            <a:r>
              <a:rPr sz="1900" spc="10" dirty="0">
                <a:latin typeface="Carlito"/>
                <a:cs typeface="Carlito"/>
              </a:rPr>
              <a:t>required</a:t>
            </a:r>
            <a:r>
              <a:rPr sz="1900" spc="-150" dirty="0">
                <a:latin typeface="Carlito"/>
                <a:cs typeface="Carlito"/>
              </a:rPr>
              <a:t> </a:t>
            </a:r>
            <a:r>
              <a:rPr sz="1900" spc="5" dirty="0">
                <a:latin typeface="Carlito"/>
                <a:cs typeface="Carlito"/>
              </a:rPr>
              <a:t>for</a:t>
            </a:r>
            <a:r>
              <a:rPr sz="1900" spc="-45" dirty="0">
                <a:latin typeface="Carlito"/>
                <a:cs typeface="Carlito"/>
              </a:rPr>
              <a:t> </a:t>
            </a:r>
            <a:r>
              <a:rPr sz="1900" spc="20" dirty="0">
                <a:latin typeface="Carlito"/>
                <a:cs typeface="Carlito"/>
              </a:rPr>
              <a:t>maintaining</a:t>
            </a:r>
            <a:r>
              <a:rPr sz="1900" spc="-204" dirty="0">
                <a:latin typeface="Carlito"/>
                <a:cs typeface="Carlito"/>
              </a:rPr>
              <a:t> </a:t>
            </a:r>
            <a:r>
              <a:rPr sz="1900" spc="15" dirty="0">
                <a:latin typeface="Carlito"/>
                <a:cs typeface="Carlito"/>
              </a:rPr>
              <a:t>the  physical</a:t>
            </a:r>
            <a:r>
              <a:rPr sz="1900" spc="-140" dirty="0">
                <a:latin typeface="Carlito"/>
                <a:cs typeface="Carlito"/>
              </a:rPr>
              <a:t> </a:t>
            </a:r>
            <a:r>
              <a:rPr sz="1900" spc="25" dirty="0">
                <a:latin typeface="Carlito"/>
                <a:cs typeface="Carlito"/>
              </a:rPr>
              <a:t>link.</a:t>
            </a:r>
            <a:endParaRPr sz="1900" dirty="0">
              <a:latin typeface="Carlito"/>
              <a:cs typeface="Carlito"/>
            </a:endParaRPr>
          </a:p>
          <a:p>
            <a:pPr marL="246379" indent="-233679">
              <a:lnSpc>
                <a:spcPct val="100000"/>
              </a:lnSpc>
              <a:spcBef>
                <a:spcPts val="605"/>
              </a:spcBef>
              <a:buClr>
                <a:srgbClr val="0083B7"/>
              </a:buClr>
              <a:buFont typeface="Wingdings"/>
              <a:buChar char=""/>
              <a:tabLst>
                <a:tab pos="246379" algn="l"/>
              </a:tabLst>
            </a:pPr>
            <a:r>
              <a:rPr sz="1900" spc="5" dirty="0">
                <a:latin typeface="Carlito"/>
                <a:cs typeface="Carlito"/>
              </a:rPr>
              <a:t>PDU</a:t>
            </a:r>
            <a:r>
              <a:rPr sz="1900" spc="15" dirty="0">
                <a:latin typeface="Carlito"/>
                <a:cs typeface="Carlito"/>
              </a:rPr>
              <a:t> </a:t>
            </a:r>
            <a:r>
              <a:rPr sz="1900" spc="25" dirty="0">
                <a:latin typeface="Carlito"/>
                <a:cs typeface="Carlito"/>
              </a:rPr>
              <a:t>at</a:t>
            </a:r>
            <a:r>
              <a:rPr sz="1900" spc="-114" dirty="0">
                <a:latin typeface="Carlito"/>
                <a:cs typeface="Carlito"/>
              </a:rPr>
              <a:t> </a:t>
            </a:r>
            <a:r>
              <a:rPr sz="1900" spc="15" dirty="0">
                <a:latin typeface="Carlito"/>
                <a:cs typeface="Carlito"/>
              </a:rPr>
              <a:t>physical</a:t>
            </a:r>
            <a:r>
              <a:rPr sz="1900" spc="-155" dirty="0">
                <a:latin typeface="Carlito"/>
                <a:cs typeface="Carlito"/>
              </a:rPr>
              <a:t> </a:t>
            </a:r>
            <a:r>
              <a:rPr sz="1900" spc="20" dirty="0">
                <a:latin typeface="Carlito"/>
                <a:cs typeface="Carlito"/>
              </a:rPr>
              <a:t>layer</a:t>
            </a:r>
            <a:r>
              <a:rPr sz="1900" spc="-140" dirty="0">
                <a:latin typeface="Carlito"/>
                <a:cs typeface="Carlito"/>
              </a:rPr>
              <a:t> </a:t>
            </a:r>
            <a:r>
              <a:rPr sz="1900" spc="20" dirty="0">
                <a:latin typeface="Carlito"/>
                <a:cs typeface="Carlito"/>
              </a:rPr>
              <a:t>is</a:t>
            </a:r>
            <a:r>
              <a:rPr sz="1900" spc="-65" dirty="0">
                <a:latin typeface="Carlito"/>
                <a:cs typeface="Carlito"/>
              </a:rPr>
              <a:t> </a:t>
            </a:r>
            <a:r>
              <a:rPr sz="1900" spc="5" dirty="0">
                <a:latin typeface="Carlito"/>
                <a:cs typeface="Carlito"/>
              </a:rPr>
              <a:t>(bits).</a:t>
            </a:r>
            <a:endParaRPr sz="1900" dirty="0">
              <a:latin typeface="Carlito"/>
              <a:cs typeface="Carlito"/>
            </a:endParaRPr>
          </a:p>
          <a:p>
            <a:pPr marL="246379" indent="-233679">
              <a:lnSpc>
                <a:spcPct val="100000"/>
              </a:lnSpc>
              <a:spcBef>
                <a:spcPts val="605"/>
              </a:spcBef>
              <a:buClr>
                <a:srgbClr val="0083B7"/>
              </a:buClr>
              <a:buFont typeface="Wingdings"/>
              <a:buChar char=""/>
              <a:tabLst>
                <a:tab pos="246379" algn="l"/>
              </a:tabLst>
            </a:pPr>
            <a:r>
              <a:rPr sz="1900" spc="25" dirty="0">
                <a:latin typeface="Carlito"/>
                <a:cs typeface="Carlito"/>
              </a:rPr>
              <a:t>The</a:t>
            </a:r>
            <a:r>
              <a:rPr sz="1900" spc="-105" dirty="0">
                <a:latin typeface="Carlito"/>
                <a:cs typeface="Carlito"/>
              </a:rPr>
              <a:t> </a:t>
            </a:r>
            <a:r>
              <a:rPr sz="1900" spc="10" dirty="0">
                <a:latin typeface="Carlito"/>
                <a:cs typeface="Carlito"/>
              </a:rPr>
              <a:t>nearest</a:t>
            </a:r>
            <a:r>
              <a:rPr sz="1900" spc="-35" dirty="0">
                <a:latin typeface="Carlito"/>
                <a:cs typeface="Carlito"/>
              </a:rPr>
              <a:t> </a:t>
            </a:r>
            <a:r>
              <a:rPr sz="1900" spc="25" dirty="0">
                <a:latin typeface="Carlito"/>
                <a:cs typeface="Carlito"/>
              </a:rPr>
              <a:t>layer</a:t>
            </a:r>
            <a:r>
              <a:rPr sz="1900" spc="-140" dirty="0">
                <a:latin typeface="Carlito"/>
                <a:cs typeface="Carlito"/>
              </a:rPr>
              <a:t> </a:t>
            </a:r>
            <a:r>
              <a:rPr sz="1900" spc="10" dirty="0">
                <a:latin typeface="Carlito"/>
                <a:cs typeface="Carlito"/>
              </a:rPr>
              <a:t>to</a:t>
            </a:r>
            <a:r>
              <a:rPr sz="1900" spc="-10" dirty="0">
                <a:latin typeface="Carlito"/>
                <a:cs typeface="Carlito"/>
              </a:rPr>
              <a:t> </a:t>
            </a:r>
            <a:r>
              <a:rPr sz="1900" spc="15" dirty="0">
                <a:latin typeface="Carlito"/>
                <a:cs typeface="Carlito"/>
              </a:rPr>
              <a:t>the</a:t>
            </a:r>
            <a:r>
              <a:rPr sz="1900" spc="-110" dirty="0">
                <a:latin typeface="Carlito"/>
                <a:cs typeface="Carlito"/>
              </a:rPr>
              <a:t> </a:t>
            </a:r>
            <a:r>
              <a:rPr sz="1900" spc="25" dirty="0">
                <a:latin typeface="Carlito"/>
                <a:cs typeface="Carlito"/>
              </a:rPr>
              <a:t>media.</a:t>
            </a:r>
            <a:endParaRPr sz="1900" dirty="0">
              <a:latin typeface="Carlito"/>
              <a:cs typeface="Carlito"/>
            </a:endParaRPr>
          </a:p>
          <a:p>
            <a:pPr marL="246379" indent="-233679">
              <a:lnSpc>
                <a:spcPct val="100000"/>
              </a:lnSpc>
              <a:spcBef>
                <a:spcPts val="525"/>
              </a:spcBef>
              <a:buClr>
                <a:srgbClr val="0083B7"/>
              </a:buClr>
              <a:buFont typeface="Wingdings"/>
              <a:buChar char=""/>
              <a:tabLst>
                <a:tab pos="246379" algn="l"/>
              </a:tabLst>
            </a:pPr>
            <a:r>
              <a:rPr sz="1900" b="1" spc="10" dirty="0">
                <a:latin typeface="Carlito"/>
                <a:cs typeface="Carlito"/>
              </a:rPr>
              <a:t>Functions:</a:t>
            </a:r>
            <a:endParaRPr sz="1900" dirty="0">
              <a:latin typeface="Carlito"/>
              <a:cs typeface="Carlito"/>
            </a:endParaRPr>
          </a:p>
          <a:p>
            <a:pPr marL="815975" lvl="1" indent="-346075">
              <a:lnSpc>
                <a:spcPct val="100000"/>
              </a:lnSpc>
              <a:spcBef>
                <a:spcPts val="260"/>
              </a:spcBef>
              <a:buClr>
                <a:srgbClr val="0083B7"/>
              </a:buClr>
              <a:buFont typeface="Courier New"/>
              <a:buChar char="o"/>
              <a:tabLst>
                <a:tab pos="815340" algn="l"/>
                <a:tab pos="815975" algn="l"/>
              </a:tabLst>
            </a:pPr>
            <a:r>
              <a:rPr sz="1600" b="1" spc="5" dirty="0">
                <a:latin typeface="Carlito"/>
                <a:cs typeface="Carlito"/>
              </a:rPr>
              <a:t>Data</a:t>
            </a:r>
            <a:r>
              <a:rPr sz="1600" b="1" spc="-20" dirty="0">
                <a:latin typeface="Carlito"/>
                <a:cs typeface="Carlito"/>
              </a:rPr>
              <a:t> </a:t>
            </a:r>
            <a:r>
              <a:rPr sz="1600" b="1" spc="15" dirty="0">
                <a:latin typeface="Carlito"/>
                <a:cs typeface="Carlito"/>
              </a:rPr>
              <a:t>encoding</a:t>
            </a:r>
            <a:endParaRPr sz="1600" b="1" dirty="0">
              <a:latin typeface="Carlito"/>
              <a:cs typeface="Carlito"/>
            </a:endParaRPr>
          </a:p>
          <a:p>
            <a:pPr marL="815975" lvl="1" indent="-346075">
              <a:lnSpc>
                <a:spcPct val="100000"/>
              </a:lnSpc>
              <a:spcBef>
                <a:spcPts val="165"/>
              </a:spcBef>
              <a:buClr>
                <a:srgbClr val="0083B7"/>
              </a:buClr>
              <a:buFont typeface="Courier New"/>
              <a:buChar char="o"/>
              <a:tabLst>
                <a:tab pos="815340" algn="l"/>
                <a:tab pos="815975" algn="l"/>
              </a:tabLst>
            </a:pPr>
            <a:r>
              <a:rPr sz="1600" spc="15" dirty="0">
                <a:latin typeface="Carlito"/>
                <a:cs typeface="Carlito"/>
              </a:rPr>
              <a:t>Transmission</a:t>
            </a:r>
            <a:r>
              <a:rPr sz="1600" spc="-165" dirty="0">
                <a:latin typeface="Carlito"/>
                <a:cs typeface="Carlito"/>
              </a:rPr>
              <a:t> </a:t>
            </a:r>
            <a:r>
              <a:rPr sz="1600" spc="5" dirty="0">
                <a:latin typeface="Carlito"/>
                <a:cs typeface="Carlito"/>
              </a:rPr>
              <a:t>technique</a:t>
            </a:r>
            <a:r>
              <a:rPr sz="1600" spc="-120" dirty="0">
                <a:latin typeface="Carlito"/>
                <a:cs typeface="Carlito"/>
              </a:rPr>
              <a:t> </a:t>
            </a:r>
            <a:r>
              <a:rPr sz="1600" spc="10" dirty="0">
                <a:latin typeface="Carlito"/>
                <a:cs typeface="Carlito"/>
              </a:rPr>
              <a:t>(modes)</a:t>
            </a:r>
            <a:r>
              <a:rPr sz="1600" spc="-75" dirty="0">
                <a:latin typeface="Carlito"/>
                <a:cs typeface="Carlito"/>
              </a:rPr>
              <a:t> </a:t>
            </a:r>
            <a:r>
              <a:rPr sz="1600" dirty="0">
                <a:latin typeface="Wingdings"/>
                <a:cs typeface="Wingdings"/>
              </a:rPr>
              <a:t></a:t>
            </a:r>
            <a:r>
              <a:rPr sz="1600" spc="-130" dirty="0">
                <a:latin typeface="Times New Roman"/>
                <a:cs typeface="Times New Roman"/>
              </a:rPr>
              <a:t> </a:t>
            </a:r>
            <a:r>
              <a:rPr sz="1600" spc="10" dirty="0">
                <a:latin typeface="Carlito"/>
                <a:cs typeface="Carlito"/>
              </a:rPr>
              <a:t>Simplex,</a:t>
            </a:r>
            <a:r>
              <a:rPr sz="1600" spc="-120" dirty="0">
                <a:latin typeface="Carlito"/>
                <a:cs typeface="Carlito"/>
              </a:rPr>
              <a:t> </a:t>
            </a:r>
            <a:r>
              <a:rPr sz="1600" spc="20" dirty="0">
                <a:latin typeface="Carlito"/>
                <a:cs typeface="Carlito"/>
              </a:rPr>
              <a:t>half</a:t>
            </a:r>
            <a:r>
              <a:rPr sz="1600" spc="-130" dirty="0">
                <a:latin typeface="Carlito"/>
                <a:cs typeface="Carlito"/>
              </a:rPr>
              <a:t> </a:t>
            </a:r>
            <a:r>
              <a:rPr sz="1600" spc="20" dirty="0">
                <a:latin typeface="Carlito"/>
                <a:cs typeface="Carlito"/>
              </a:rPr>
              <a:t>duplex</a:t>
            </a:r>
            <a:r>
              <a:rPr sz="1600" spc="-95" dirty="0">
                <a:latin typeface="Carlito"/>
                <a:cs typeface="Carlito"/>
              </a:rPr>
              <a:t> </a:t>
            </a:r>
            <a:r>
              <a:rPr sz="1600" spc="15" dirty="0">
                <a:latin typeface="Carlito"/>
                <a:cs typeface="Carlito"/>
              </a:rPr>
              <a:t>or</a:t>
            </a:r>
            <a:r>
              <a:rPr sz="1600" spc="-35" dirty="0">
                <a:latin typeface="Carlito"/>
                <a:cs typeface="Carlito"/>
              </a:rPr>
              <a:t> </a:t>
            </a:r>
            <a:r>
              <a:rPr sz="1600" spc="10" dirty="0">
                <a:latin typeface="Carlito"/>
                <a:cs typeface="Carlito"/>
              </a:rPr>
              <a:t>full</a:t>
            </a:r>
            <a:r>
              <a:rPr sz="1600" spc="-95" dirty="0">
                <a:latin typeface="Carlito"/>
                <a:cs typeface="Carlito"/>
              </a:rPr>
              <a:t> </a:t>
            </a:r>
            <a:r>
              <a:rPr sz="1600" spc="20" dirty="0">
                <a:latin typeface="Carlito"/>
                <a:cs typeface="Carlito"/>
              </a:rPr>
              <a:t>duplex</a:t>
            </a:r>
            <a:endParaRPr sz="1600" dirty="0">
              <a:latin typeface="Carlito"/>
              <a:cs typeface="Carlito"/>
            </a:endParaRPr>
          </a:p>
          <a:p>
            <a:pPr marL="815975" lvl="1" indent="-346075">
              <a:lnSpc>
                <a:spcPct val="100000"/>
              </a:lnSpc>
              <a:spcBef>
                <a:spcPts val="160"/>
              </a:spcBef>
              <a:buClr>
                <a:srgbClr val="0083B7"/>
              </a:buClr>
              <a:buFont typeface="Courier New"/>
              <a:buChar char="o"/>
              <a:tabLst>
                <a:tab pos="815340" algn="l"/>
                <a:tab pos="815975" algn="l"/>
              </a:tabLst>
            </a:pPr>
            <a:r>
              <a:rPr sz="1600" dirty="0">
                <a:latin typeface="Carlito"/>
                <a:cs typeface="Carlito"/>
              </a:rPr>
              <a:t>Physical </a:t>
            </a:r>
            <a:r>
              <a:rPr sz="1600" spc="15" dirty="0">
                <a:latin typeface="Carlito"/>
                <a:cs typeface="Carlito"/>
              </a:rPr>
              <a:t>medium</a:t>
            </a:r>
            <a:r>
              <a:rPr sz="1600" spc="-195" dirty="0">
                <a:latin typeface="Carlito"/>
                <a:cs typeface="Carlito"/>
              </a:rPr>
              <a:t> </a:t>
            </a:r>
            <a:r>
              <a:rPr sz="1600" spc="15" dirty="0">
                <a:latin typeface="Carlito"/>
                <a:cs typeface="Carlito"/>
              </a:rPr>
              <a:t>transmission</a:t>
            </a:r>
            <a:endParaRPr sz="1600" dirty="0">
              <a:latin typeface="Carlito"/>
              <a:cs typeface="Carlito"/>
            </a:endParaRPr>
          </a:p>
          <a:p>
            <a:pPr marL="815975" lvl="1" indent="-346075">
              <a:lnSpc>
                <a:spcPct val="100000"/>
              </a:lnSpc>
              <a:spcBef>
                <a:spcPts val="245"/>
              </a:spcBef>
              <a:buClr>
                <a:srgbClr val="0083B7"/>
              </a:buClr>
              <a:buFont typeface="Courier New"/>
              <a:buChar char="o"/>
              <a:tabLst>
                <a:tab pos="815340" algn="l"/>
                <a:tab pos="815975" algn="l"/>
              </a:tabLst>
            </a:pPr>
            <a:r>
              <a:rPr sz="1600" spc="20" dirty="0">
                <a:latin typeface="Carlito"/>
                <a:cs typeface="Carlito"/>
              </a:rPr>
              <a:t>Modulation</a:t>
            </a:r>
            <a:endParaRPr sz="1600" dirty="0">
              <a:latin typeface="Carlito"/>
              <a:cs typeface="Carlito"/>
            </a:endParaRPr>
          </a:p>
          <a:p>
            <a:pPr marL="815975" lvl="1" indent="-346075">
              <a:lnSpc>
                <a:spcPct val="100000"/>
              </a:lnSpc>
              <a:spcBef>
                <a:spcPts val="165"/>
              </a:spcBef>
              <a:buClr>
                <a:srgbClr val="0083B7"/>
              </a:buClr>
              <a:buFont typeface="Courier New"/>
              <a:buChar char="o"/>
              <a:tabLst>
                <a:tab pos="815340" algn="l"/>
                <a:tab pos="815975" algn="l"/>
              </a:tabLst>
            </a:pPr>
            <a:r>
              <a:rPr sz="1600" b="1" spc="15" dirty="0">
                <a:latin typeface="Carlito"/>
                <a:cs typeface="Carlito"/>
              </a:rPr>
              <a:t>Multiplexing</a:t>
            </a:r>
            <a:r>
              <a:rPr lang="en-US" sz="1600" spc="15" dirty="0">
                <a:latin typeface="Carlito"/>
                <a:cs typeface="Carlito"/>
              </a:rPr>
              <a:t> :</a:t>
            </a:r>
            <a:r>
              <a:rPr lang="en-US" sz="1600" spc="15" dirty="0">
                <a:latin typeface="Carlito"/>
              </a:rPr>
              <a:t>is a way of sending multiple signals or streams of information over a communications link at the same time in the form of a single, complex signal.</a:t>
            </a:r>
            <a:endParaRPr sz="1600" spc="15" dirty="0">
              <a:latin typeface="Carlito"/>
            </a:endParaRPr>
          </a:p>
          <a:p>
            <a:pPr marL="815975" lvl="1" indent="-346075">
              <a:lnSpc>
                <a:spcPct val="100000"/>
              </a:lnSpc>
              <a:spcBef>
                <a:spcPts val="165"/>
              </a:spcBef>
              <a:buClr>
                <a:srgbClr val="0083B7"/>
              </a:buClr>
              <a:buFont typeface="Courier New"/>
              <a:buChar char="o"/>
              <a:tabLst>
                <a:tab pos="815340" algn="l"/>
                <a:tab pos="815975" algn="l"/>
              </a:tabLst>
            </a:pPr>
            <a:r>
              <a:rPr sz="1600" spc="10" dirty="0">
                <a:latin typeface="Carlito"/>
                <a:cs typeface="Carlito"/>
              </a:rPr>
              <a:t>Bit</a:t>
            </a:r>
            <a:r>
              <a:rPr sz="1600" spc="-20" dirty="0">
                <a:latin typeface="Carlito"/>
                <a:cs typeface="Carlito"/>
              </a:rPr>
              <a:t> </a:t>
            </a:r>
            <a:r>
              <a:rPr sz="1600" spc="10" dirty="0">
                <a:latin typeface="Carlito"/>
                <a:cs typeface="Carlito"/>
              </a:rPr>
              <a:t>synchronization</a:t>
            </a:r>
            <a:endParaRPr sz="1600" dirty="0">
              <a:latin typeface="Carlito"/>
              <a:cs typeface="Carlito"/>
            </a:endParaRPr>
          </a:p>
          <a:p>
            <a:pPr marL="815975" lvl="1" indent="-346075">
              <a:lnSpc>
                <a:spcPct val="100000"/>
              </a:lnSpc>
              <a:spcBef>
                <a:spcPts val="160"/>
              </a:spcBef>
              <a:buClr>
                <a:srgbClr val="0083B7"/>
              </a:buClr>
              <a:buFont typeface="Courier New"/>
              <a:buChar char="o"/>
              <a:tabLst>
                <a:tab pos="815340" algn="l"/>
                <a:tab pos="815975" algn="l"/>
              </a:tabLst>
            </a:pPr>
            <a:r>
              <a:rPr sz="1600" spc="5" dirty="0">
                <a:latin typeface="Carlito"/>
                <a:cs typeface="Carlito"/>
              </a:rPr>
              <a:t>Manage </a:t>
            </a:r>
            <a:r>
              <a:rPr sz="1600" spc="10" dirty="0">
                <a:latin typeface="Carlito"/>
                <a:cs typeface="Carlito"/>
              </a:rPr>
              <a:t>physical</a:t>
            </a:r>
            <a:r>
              <a:rPr sz="1600" spc="-225" dirty="0">
                <a:latin typeface="Carlito"/>
                <a:cs typeface="Carlito"/>
              </a:rPr>
              <a:t> </a:t>
            </a:r>
            <a:r>
              <a:rPr sz="1600" spc="10" dirty="0">
                <a:latin typeface="Carlito"/>
                <a:cs typeface="Carlito"/>
              </a:rPr>
              <a:t>connection</a:t>
            </a:r>
            <a:endParaRPr sz="1600" dirty="0">
              <a:latin typeface="Carlito"/>
              <a:cs typeface="Carlito"/>
            </a:endParaRPr>
          </a:p>
          <a:p>
            <a:pPr marL="815975" lvl="1" indent="-346075">
              <a:lnSpc>
                <a:spcPct val="100000"/>
              </a:lnSpc>
              <a:spcBef>
                <a:spcPts val="245"/>
              </a:spcBef>
              <a:buClr>
                <a:srgbClr val="0083B7"/>
              </a:buClr>
              <a:buFont typeface="Courier New"/>
              <a:buChar char="o"/>
              <a:tabLst>
                <a:tab pos="815340" algn="l"/>
                <a:tab pos="815975" algn="l"/>
              </a:tabLst>
            </a:pPr>
            <a:r>
              <a:rPr sz="1600" spc="10" dirty="0">
                <a:latin typeface="Carlito"/>
                <a:cs typeface="Carlito"/>
              </a:rPr>
              <a:t>Bit rate</a:t>
            </a:r>
            <a:r>
              <a:rPr sz="1600" spc="-80" dirty="0">
                <a:latin typeface="Carlito"/>
                <a:cs typeface="Carlito"/>
              </a:rPr>
              <a:t> </a:t>
            </a:r>
            <a:r>
              <a:rPr sz="1600" spc="10" dirty="0">
                <a:latin typeface="Carlito"/>
                <a:cs typeface="Carlito"/>
              </a:rPr>
              <a:t>control</a:t>
            </a:r>
            <a:endParaRPr sz="1600" dirty="0">
              <a:latin typeface="Carlito"/>
              <a:cs typeface="Carlito"/>
            </a:endParaRPr>
          </a:p>
          <a:p>
            <a:pPr marL="815975" lvl="1" indent="-346075">
              <a:lnSpc>
                <a:spcPct val="100000"/>
              </a:lnSpc>
              <a:spcBef>
                <a:spcPts val="165"/>
              </a:spcBef>
              <a:buClr>
                <a:srgbClr val="0083B7"/>
              </a:buClr>
              <a:buFont typeface="Courier New"/>
              <a:buChar char="o"/>
              <a:tabLst>
                <a:tab pos="815340" algn="l"/>
                <a:tab pos="815975" algn="l"/>
              </a:tabLst>
            </a:pPr>
            <a:r>
              <a:rPr sz="1600" spc="5" dirty="0">
                <a:latin typeface="Carlito"/>
                <a:cs typeface="Carlito"/>
              </a:rPr>
              <a:t>Line</a:t>
            </a:r>
            <a:r>
              <a:rPr sz="1600" spc="-35" dirty="0">
                <a:latin typeface="Carlito"/>
                <a:cs typeface="Carlito"/>
              </a:rPr>
              <a:t> </a:t>
            </a:r>
            <a:r>
              <a:rPr sz="1600" spc="10" dirty="0">
                <a:latin typeface="Carlito"/>
                <a:cs typeface="Carlito"/>
              </a:rPr>
              <a:t>configuration</a:t>
            </a:r>
            <a:r>
              <a:rPr sz="1600" spc="-60" dirty="0">
                <a:latin typeface="Carlito"/>
                <a:cs typeface="Carlito"/>
              </a:rPr>
              <a:t> </a:t>
            </a:r>
            <a:r>
              <a:rPr sz="1600" dirty="0">
                <a:latin typeface="Wingdings"/>
                <a:cs typeface="Wingdings"/>
              </a:rPr>
              <a:t></a:t>
            </a:r>
            <a:r>
              <a:rPr sz="1600" spc="-125" dirty="0">
                <a:latin typeface="Times New Roman"/>
                <a:cs typeface="Times New Roman"/>
              </a:rPr>
              <a:t> </a:t>
            </a:r>
            <a:r>
              <a:rPr sz="1600" spc="5" dirty="0">
                <a:latin typeface="Carlito"/>
                <a:cs typeface="Carlito"/>
              </a:rPr>
              <a:t>Point-to-point,</a:t>
            </a:r>
            <a:r>
              <a:rPr sz="1600" spc="-125" dirty="0">
                <a:latin typeface="Carlito"/>
                <a:cs typeface="Carlito"/>
              </a:rPr>
              <a:t> </a:t>
            </a:r>
            <a:r>
              <a:rPr sz="1600" spc="5" dirty="0">
                <a:latin typeface="Carlito"/>
                <a:cs typeface="Carlito"/>
              </a:rPr>
              <a:t>multipoint</a:t>
            </a:r>
            <a:r>
              <a:rPr sz="1600" spc="-100" dirty="0">
                <a:latin typeface="Carlito"/>
                <a:cs typeface="Carlito"/>
              </a:rPr>
              <a:t> </a:t>
            </a:r>
            <a:r>
              <a:rPr sz="1600" spc="15" dirty="0">
                <a:latin typeface="Carlito"/>
                <a:cs typeface="Carlito"/>
              </a:rPr>
              <a:t>or</a:t>
            </a:r>
            <a:r>
              <a:rPr sz="1600" spc="-120" dirty="0">
                <a:latin typeface="Carlito"/>
                <a:cs typeface="Carlito"/>
              </a:rPr>
              <a:t> </a:t>
            </a:r>
            <a:r>
              <a:rPr sz="1600" spc="5" dirty="0">
                <a:latin typeface="Carlito"/>
                <a:cs typeface="Carlito"/>
              </a:rPr>
              <a:t>point-to-multipoint</a:t>
            </a:r>
            <a:endParaRPr sz="1600" dirty="0">
              <a:latin typeface="Carlito"/>
              <a:cs typeface="Carlito"/>
            </a:endParaRPr>
          </a:p>
          <a:p>
            <a:pPr marL="815975" lvl="1" indent="-346075">
              <a:lnSpc>
                <a:spcPct val="100000"/>
              </a:lnSpc>
              <a:spcBef>
                <a:spcPts val="240"/>
              </a:spcBef>
              <a:buClr>
                <a:srgbClr val="0083B7"/>
              </a:buClr>
              <a:buFont typeface="Courier New"/>
              <a:buChar char="o"/>
              <a:tabLst>
                <a:tab pos="815340" algn="l"/>
                <a:tab pos="815975" algn="l"/>
              </a:tabLst>
            </a:pPr>
            <a:r>
              <a:rPr sz="1600" dirty="0">
                <a:latin typeface="Carlito"/>
                <a:cs typeface="Carlito"/>
              </a:rPr>
              <a:t>Physical </a:t>
            </a:r>
            <a:r>
              <a:rPr sz="1600" spc="15" dirty="0">
                <a:latin typeface="Carlito"/>
                <a:cs typeface="Carlito"/>
              </a:rPr>
              <a:t>topology </a:t>
            </a:r>
            <a:r>
              <a:rPr sz="1600" dirty="0">
                <a:latin typeface="Wingdings"/>
                <a:cs typeface="Wingdings"/>
              </a:rPr>
              <a:t>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20" dirty="0">
                <a:latin typeface="Carlito"/>
                <a:cs typeface="Carlito"/>
              </a:rPr>
              <a:t>bus, </a:t>
            </a:r>
            <a:r>
              <a:rPr sz="1600" spc="5" dirty="0">
                <a:latin typeface="Carlito"/>
                <a:cs typeface="Carlito"/>
              </a:rPr>
              <a:t>ring, </a:t>
            </a:r>
            <a:r>
              <a:rPr sz="1600" dirty="0">
                <a:latin typeface="Carlito"/>
                <a:cs typeface="Carlito"/>
              </a:rPr>
              <a:t>mesh </a:t>
            </a:r>
            <a:r>
              <a:rPr sz="1600" spc="15" dirty="0">
                <a:latin typeface="Carlito"/>
                <a:cs typeface="Carlito"/>
              </a:rPr>
              <a:t>or star</a:t>
            </a:r>
            <a:r>
              <a:rPr sz="1600" spc="-200" dirty="0">
                <a:latin typeface="Carlito"/>
                <a:cs typeface="Carlito"/>
              </a:rPr>
              <a:t> </a:t>
            </a:r>
            <a:r>
              <a:rPr sz="1600" spc="5" dirty="0">
                <a:latin typeface="Carlito"/>
                <a:cs typeface="Carlito"/>
              </a:rPr>
              <a:t>network</a:t>
            </a:r>
            <a:endParaRPr sz="1600" dirty="0">
              <a:latin typeface="Carlito"/>
              <a:cs typeface="Carlito"/>
            </a:endParaRPr>
          </a:p>
          <a:p>
            <a:pPr marL="246379" indent="-233679">
              <a:lnSpc>
                <a:spcPct val="100000"/>
              </a:lnSpc>
              <a:spcBef>
                <a:spcPts val="505"/>
              </a:spcBef>
              <a:buClr>
                <a:srgbClr val="0083B7"/>
              </a:buClr>
              <a:buFont typeface="Wingdings"/>
              <a:buChar char=""/>
              <a:tabLst>
                <a:tab pos="246379" algn="l"/>
              </a:tabLst>
            </a:pPr>
            <a:r>
              <a:rPr sz="1900" spc="10" dirty="0">
                <a:latin typeface="Carlito"/>
                <a:cs typeface="Carlito"/>
              </a:rPr>
              <a:t>Concerned</a:t>
            </a:r>
            <a:r>
              <a:rPr sz="1900" spc="-160" dirty="0">
                <a:latin typeface="Carlito"/>
                <a:cs typeface="Carlito"/>
              </a:rPr>
              <a:t> </a:t>
            </a:r>
            <a:r>
              <a:rPr sz="1900" spc="30" dirty="0">
                <a:latin typeface="Carlito"/>
                <a:cs typeface="Carlito"/>
              </a:rPr>
              <a:t>about</a:t>
            </a:r>
            <a:r>
              <a:rPr sz="1900" spc="-195" dirty="0">
                <a:latin typeface="Carlito"/>
                <a:cs typeface="Carlito"/>
              </a:rPr>
              <a:t> </a:t>
            </a:r>
            <a:r>
              <a:rPr sz="1900" spc="15" dirty="0">
                <a:latin typeface="Carlito"/>
                <a:cs typeface="Carlito"/>
              </a:rPr>
              <a:t>the</a:t>
            </a:r>
            <a:r>
              <a:rPr sz="1900" spc="-25" dirty="0">
                <a:latin typeface="Carlito"/>
                <a:cs typeface="Carlito"/>
              </a:rPr>
              <a:t> </a:t>
            </a:r>
            <a:r>
              <a:rPr sz="1900" spc="25" dirty="0">
                <a:latin typeface="Carlito"/>
                <a:cs typeface="Carlito"/>
              </a:rPr>
              <a:t>medium</a:t>
            </a:r>
            <a:r>
              <a:rPr sz="1900" spc="-200" dirty="0">
                <a:latin typeface="Carlito"/>
                <a:cs typeface="Carlito"/>
              </a:rPr>
              <a:t> </a:t>
            </a:r>
            <a:r>
              <a:rPr sz="1900" spc="15" dirty="0">
                <a:latin typeface="Carlito"/>
                <a:cs typeface="Carlito"/>
              </a:rPr>
              <a:t>types</a:t>
            </a:r>
            <a:r>
              <a:rPr sz="1900" spc="-10" dirty="0">
                <a:latin typeface="Carlito"/>
                <a:cs typeface="Carlito"/>
              </a:rPr>
              <a:t> </a:t>
            </a:r>
            <a:r>
              <a:rPr sz="1900" spc="20" dirty="0">
                <a:latin typeface="Wingdings"/>
                <a:cs typeface="Wingdings"/>
              </a:rPr>
              <a:t></a:t>
            </a:r>
            <a:r>
              <a:rPr sz="1900" spc="-35" dirty="0">
                <a:latin typeface="Times New Roman"/>
                <a:cs typeface="Times New Roman"/>
              </a:rPr>
              <a:t> </a:t>
            </a:r>
            <a:r>
              <a:rPr sz="1900" spc="15" dirty="0">
                <a:latin typeface="Carlito"/>
                <a:cs typeface="Carlito"/>
              </a:rPr>
              <a:t>Copper,</a:t>
            </a:r>
            <a:r>
              <a:rPr sz="1900" spc="-190" dirty="0">
                <a:latin typeface="Carlito"/>
                <a:cs typeface="Carlito"/>
              </a:rPr>
              <a:t> </a:t>
            </a:r>
            <a:r>
              <a:rPr sz="1900" spc="15" dirty="0">
                <a:latin typeface="Carlito"/>
                <a:cs typeface="Carlito"/>
              </a:rPr>
              <a:t>Fiber</a:t>
            </a:r>
            <a:r>
              <a:rPr sz="1900" spc="-135" dirty="0">
                <a:latin typeface="Carlito"/>
                <a:cs typeface="Carlito"/>
              </a:rPr>
              <a:t> </a:t>
            </a:r>
            <a:r>
              <a:rPr sz="1900" spc="10" dirty="0">
                <a:latin typeface="Carlito"/>
                <a:cs typeface="Carlito"/>
              </a:rPr>
              <a:t>Optics,</a:t>
            </a:r>
            <a:r>
              <a:rPr sz="1900" spc="-25" dirty="0">
                <a:latin typeface="Carlito"/>
                <a:cs typeface="Carlito"/>
              </a:rPr>
              <a:t> </a:t>
            </a:r>
            <a:r>
              <a:rPr sz="1900" spc="5" dirty="0">
                <a:latin typeface="Carlito"/>
                <a:cs typeface="Carlito"/>
              </a:rPr>
              <a:t>Wireless</a:t>
            </a:r>
            <a:r>
              <a:rPr sz="1900" spc="-145" dirty="0">
                <a:latin typeface="Carlito"/>
                <a:cs typeface="Carlito"/>
              </a:rPr>
              <a:t> </a:t>
            </a:r>
            <a:r>
              <a:rPr sz="1900" spc="15" dirty="0">
                <a:latin typeface="Carlito"/>
                <a:cs typeface="Carlito"/>
              </a:rPr>
              <a:t>…</a:t>
            </a:r>
            <a:r>
              <a:rPr sz="1900" spc="50" dirty="0">
                <a:latin typeface="Carlito"/>
                <a:cs typeface="Carlito"/>
              </a:rPr>
              <a:t> </a:t>
            </a:r>
            <a:r>
              <a:rPr sz="1900" spc="5" dirty="0">
                <a:latin typeface="Carlito"/>
                <a:cs typeface="Carlito"/>
              </a:rPr>
              <a:t>etc</a:t>
            </a:r>
            <a:endParaRPr sz="1900" dirty="0">
              <a:latin typeface="Carlito"/>
              <a:cs typeface="Carlito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33400" y="316102"/>
            <a:ext cx="8145780" cy="815975"/>
          </a:xfrm>
          <a:custGeom>
            <a:avLst/>
            <a:gdLst/>
            <a:ahLst/>
            <a:cxnLst/>
            <a:rect l="l" t="t" r="r" b="b"/>
            <a:pathLst>
              <a:path w="8145780" h="815975">
                <a:moveTo>
                  <a:pt x="8009508" y="0"/>
                </a:moveTo>
                <a:lnTo>
                  <a:pt x="135915" y="0"/>
                </a:lnTo>
                <a:lnTo>
                  <a:pt x="92958" y="6940"/>
                </a:lnTo>
                <a:lnTo>
                  <a:pt x="55648" y="26261"/>
                </a:lnTo>
                <a:lnTo>
                  <a:pt x="26225" y="55714"/>
                </a:lnTo>
                <a:lnTo>
                  <a:pt x="6929" y="93049"/>
                </a:lnTo>
                <a:lnTo>
                  <a:pt x="0" y="136017"/>
                </a:lnTo>
                <a:lnTo>
                  <a:pt x="0" y="679576"/>
                </a:lnTo>
                <a:lnTo>
                  <a:pt x="6929" y="722544"/>
                </a:lnTo>
                <a:lnTo>
                  <a:pt x="26225" y="759879"/>
                </a:lnTo>
                <a:lnTo>
                  <a:pt x="55648" y="789332"/>
                </a:lnTo>
                <a:lnTo>
                  <a:pt x="92958" y="808653"/>
                </a:lnTo>
                <a:lnTo>
                  <a:pt x="135915" y="815594"/>
                </a:lnTo>
                <a:lnTo>
                  <a:pt x="8009508" y="815594"/>
                </a:lnTo>
                <a:lnTo>
                  <a:pt x="8052463" y="808653"/>
                </a:lnTo>
                <a:lnTo>
                  <a:pt x="8089766" y="789332"/>
                </a:lnTo>
                <a:lnTo>
                  <a:pt x="8119182" y="759879"/>
                </a:lnTo>
                <a:lnTo>
                  <a:pt x="8138471" y="722544"/>
                </a:lnTo>
                <a:lnTo>
                  <a:pt x="8145399" y="679576"/>
                </a:lnTo>
                <a:lnTo>
                  <a:pt x="8145399" y="136017"/>
                </a:lnTo>
                <a:lnTo>
                  <a:pt x="8138471" y="93049"/>
                </a:lnTo>
                <a:lnTo>
                  <a:pt x="8119182" y="55714"/>
                </a:lnTo>
                <a:lnTo>
                  <a:pt x="8089766" y="26261"/>
                </a:lnTo>
                <a:lnTo>
                  <a:pt x="8052463" y="6940"/>
                </a:lnTo>
                <a:lnTo>
                  <a:pt x="8009508" y="0"/>
                </a:lnTo>
                <a:close/>
              </a:path>
            </a:pathLst>
          </a:custGeom>
          <a:solidFill>
            <a:srgbClr val="0061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90880" y="383540"/>
            <a:ext cx="6610984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spc="-15" dirty="0"/>
              <a:t>Physical </a:t>
            </a:r>
            <a:r>
              <a:rPr sz="3600" spc="-40" dirty="0"/>
              <a:t>Layer </a:t>
            </a:r>
            <a:r>
              <a:rPr sz="3600" spc="-15" dirty="0"/>
              <a:t>Protocols </a:t>
            </a:r>
            <a:r>
              <a:rPr sz="3600" dirty="0"/>
              <a:t>&amp;</a:t>
            </a:r>
            <a:r>
              <a:rPr sz="3600" spc="60" dirty="0"/>
              <a:t> </a:t>
            </a:r>
            <a:r>
              <a:rPr sz="3600" dirty="0"/>
              <a:t>Services</a:t>
            </a:r>
            <a:endParaRPr sz="36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3400" y="316102"/>
            <a:ext cx="8145780" cy="815975"/>
          </a:xfrm>
          <a:custGeom>
            <a:avLst/>
            <a:gdLst/>
            <a:ahLst/>
            <a:cxnLst/>
            <a:rect l="l" t="t" r="r" b="b"/>
            <a:pathLst>
              <a:path w="8145780" h="815975">
                <a:moveTo>
                  <a:pt x="8009508" y="0"/>
                </a:moveTo>
                <a:lnTo>
                  <a:pt x="135915" y="0"/>
                </a:lnTo>
                <a:lnTo>
                  <a:pt x="92958" y="6940"/>
                </a:lnTo>
                <a:lnTo>
                  <a:pt x="55648" y="26261"/>
                </a:lnTo>
                <a:lnTo>
                  <a:pt x="26225" y="55714"/>
                </a:lnTo>
                <a:lnTo>
                  <a:pt x="6929" y="93049"/>
                </a:lnTo>
                <a:lnTo>
                  <a:pt x="0" y="136017"/>
                </a:lnTo>
                <a:lnTo>
                  <a:pt x="0" y="679576"/>
                </a:lnTo>
                <a:lnTo>
                  <a:pt x="6929" y="722544"/>
                </a:lnTo>
                <a:lnTo>
                  <a:pt x="26225" y="759879"/>
                </a:lnTo>
                <a:lnTo>
                  <a:pt x="55648" y="789332"/>
                </a:lnTo>
                <a:lnTo>
                  <a:pt x="92958" y="808653"/>
                </a:lnTo>
                <a:lnTo>
                  <a:pt x="135915" y="815594"/>
                </a:lnTo>
                <a:lnTo>
                  <a:pt x="8009508" y="815594"/>
                </a:lnTo>
                <a:lnTo>
                  <a:pt x="8052463" y="808653"/>
                </a:lnTo>
                <a:lnTo>
                  <a:pt x="8089766" y="789332"/>
                </a:lnTo>
                <a:lnTo>
                  <a:pt x="8119182" y="759879"/>
                </a:lnTo>
                <a:lnTo>
                  <a:pt x="8138471" y="722544"/>
                </a:lnTo>
                <a:lnTo>
                  <a:pt x="8145399" y="679576"/>
                </a:lnTo>
                <a:lnTo>
                  <a:pt x="8145399" y="136017"/>
                </a:lnTo>
                <a:lnTo>
                  <a:pt x="8138471" y="93049"/>
                </a:lnTo>
                <a:lnTo>
                  <a:pt x="8119182" y="55714"/>
                </a:lnTo>
                <a:lnTo>
                  <a:pt x="8089766" y="26261"/>
                </a:lnTo>
                <a:lnTo>
                  <a:pt x="8052463" y="6940"/>
                </a:lnTo>
                <a:lnTo>
                  <a:pt x="8009508" y="0"/>
                </a:lnTo>
                <a:close/>
              </a:path>
            </a:pathLst>
          </a:custGeom>
          <a:solidFill>
            <a:srgbClr val="0061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90880" y="383540"/>
            <a:ext cx="6610984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spc="-15" dirty="0"/>
              <a:t>Physical </a:t>
            </a:r>
            <a:r>
              <a:rPr sz="3600" spc="-40" dirty="0"/>
              <a:t>Layer </a:t>
            </a:r>
            <a:r>
              <a:rPr sz="3600" spc="-15" dirty="0"/>
              <a:t>Protocols </a:t>
            </a:r>
            <a:r>
              <a:rPr sz="3600" dirty="0"/>
              <a:t>&amp;</a:t>
            </a:r>
            <a:r>
              <a:rPr sz="3600" spc="60" dirty="0"/>
              <a:t> </a:t>
            </a:r>
            <a:r>
              <a:rPr sz="3600" dirty="0"/>
              <a:t>Services</a:t>
            </a:r>
            <a:endParaRPr sz="3600"/>
          </a:p>
        </p:txBody>
      </p:sp>
      <p:sp>
        <p:nvSpPr>
          <p:cNvPr id="4" name="object 4"/>
          <p:cNvSpPr/>
          <p:nvPr/>
        </p:nvSpPr>
        <p:spPr>
          <a:xfrm>
            <a:off x="152400" y="1447800"/>
            <a:ext cx="8839200" cy="5181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3400" y="316102"/>
            <a:ext cx="8145780" cy="815975"/>
          </a:xfrm>
          <a:custGeom>
            <a:avLst/>
            <a:gdLst/>
            <a:ahLst/>
            <a:cxnLst/>
            <a:rect l="l" t="t" r="r" b="b"/>
            <a:pathLst>
              <a:path w="8145780" h="815975">
                <a:moveTo>
                  <a:pt x="8009508" y="0"/>
                </a:moveTo>
                <a:lnTo>
                  <a:pt x="135915" y="0"/>
                </a:lnTo>
                <a:lnTo>
                  <a:pt x="92958" y="6940"/>
                </a:lnTo>
                <a:lnTo>
                  <a:pt x="55648" y="26261"/>
                </a:lnTo>
                <a:lnTo>
                  <a:pt x="26225" y="55714"/>
                </a:lnTo>
                <a:lnTo>
                  <a:pt x="6929" y="93049"/>
                </a:lnTo>
                <a:lnTo>
                  <a:pt x="0" y="136017"/>
                </a:lnTo>
                <a:lnTo>
                  <a:pt x="0" y="679576"/>
                </a:lnTo>
                <a:lnTo>
                  <a:pt x="6929" y="722544"/>
                </a:lnTo>
                <a:lnTo>
                  <a:pt x="26225" y="759879"/>
                </a:lnTo>
                <a:lnTo>
                  <a:pt x="55648" y="789332"/>
                </a:lnTo>
                <a:lnTo>
                  <a:pt x="92958" y="808653"/>
                </a:lnTo>
                <a:lnTo>
                  <a:pt x="135915" y="815594"/>
                </a:lnTo>
                <a:lnTo>
                  <a:pt x="8009508" y="815594"/>
                </a:lnTo>
                <a:lnTo>
                  <a:pt x="8052463" y="808653"/>
                </a:lnTo>
                <a:lnTo>
                  <a:pt x="8089766" y="789332"/>
                </a:lnTo>
                <a:lnTo>
                  <a:pt x="8119182" y="759879"/>
                </a:lnTo>
                <a:lnTo>
                  <a:pt x="8138471" y="722544"/>
                </a:lnTo>
                <a:lnTo>
                  <a:pt x="8145399" y="679576"/>
                </a:lnTo>
                <a:lnTo>
                  <a:pt x="8145399" y="136017"/>
                </a:lnTo>
                <a:lnTo>
                  <a:pt x="8138471" y="93049"/>
                </a:lnTo>
                <a:lnTo>
                  <a:pt x="8119182" y="55714"/>
                </a:lnTo>
                <a:lnTo>
                  <a:pt x="8089766" y="26261"/>
                </a:lnTo>
                <a:lnTo>
                  <a:pt x="8052463" y="6940"/>
                </a:lnTo>
                <a:lnTo>
                  <a:pt x="8009508" y="0"/>
                </a:lnTo>
                <a:close/>
              </a:path>
            </a:pathLst>
          </a:custGeom>
          <a:solidFill>
            <a:srgbClr val="0061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90880" y="383540"/>
            <a:ext cx="6610984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spc="-15" dirty="0"/>
              <a:t>Physical </a:t>
            </a:r>
            <a:r>
              <a:rPr sz="3600" spc="-40" dirty="0"/>
              <a:t>Layer </a:t>
            </a:r>
            <a:r>
              <a:rPr sz="3600" spc="-15" dirty="0"/>
              <a:t>Protocols </a:t>
            </a:r>
            <a:r>
              <a:rPr sz="3600" dirty="0"/>
              <a:t>&amp;</a:t>
            </a:r>
            <a:r>
              <a:rPr sz="3600" spc="60" dirty="0"/>
              <a:t> </a:t>
            </a:r>
            <a:r>
              <a:rPr sz="3600" dirty="0"/>
              <a:t>Services</a:t>
            </a:r>
            <a:endParaRPr sz="3600"/>
          </a:p>
        </p:txBody>
      </p:sp>
      <p:sp>
        <p:nvSpPr>
          <p:cNvPr id="4" name="object 4"/>
          <p:cNvSpPr/>
          <p:nvPr/>
        </p:nvSpPr>
        <p:spPr>
          <a:xfrm>
            <a:off x="152400" y="1447800"/>
            <a:ext cx="8827755" cy="5257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3400" y="316102"/>
            <a:ext cx="8145780" cy="815975"/>
          </a:xfrm>
          <a:custGeom>
            <a:avLst/>
            <a:gdLst/>
            <a:ahLst/>
            <a:cxnLst/>
            <a:rect l="l" t="t" r="r" b="b"/>
            <a:pathLst>
              <a:path w="8145780" h="815975">
                <a:moveTo>
                  <a:pt x="8009508" y="0"/>
                </a:moveTo>
                <a:lnTo>
                  <a:pt x="135915" y="0"/>
                </a:lnTo>
                <a:lnTo>
                  <a:pt x="92958" y="6940"/>
                </a:lnTo>
                <a:lnTo>
                  <a:pt x="55648" y="26261"/>
                </a:lnTo>
                <a:lnTo>
                  <a:pt x="26225" y="55714"/>
                </a:lnTo>
                <a:lnTo>
                  <a:pt x="6929" y="93049"/>
                </a:lnTo>
                <a:lnTo>
                  <a:pt x="0" y="136017"/>
                </a:lnTo>
                <a:lnTo>
                  <a:pt x="0" y="679576"/>
                </a:lnTo>
                <a:lnTo>
                  <a:pt x="6929" y="722544"/>
                </a:lnTo>
                <a:lnTo>
                  <a:pt x="26225" y="759879"/>
                </a:lnTo>
                <a:lnTo>
                  <a:pt x="55648" y="789332"/>
                </a:lnTo>
                <a:lnTo>
                  <a:pt x="92958" y="808653"/>
                </a:lnTo>
                <a:lnTo>
                  <a:pt x="135915" y="815594"/>
                </a:lnTo>
                <a:lnTo>
                  <a:pt x="8009508" y="815594"/>
                </a:lnTo>
                <a:lnTo>
                  <a:pt x="8052463" y="808653"/>
                </a:lnTo>
                <a:lnTo>
                  <a:pt x="8089766" y="789332"/>
                </a:lnTo>
                <a:lnTo>
                  <a:pt x="8119182" y="759879"/>
                </a:lnTo>
                <a:lnTo>
                  <a:pt x="8138471" y="722544"/>
                </a:lnTo>
                <a:lnTo>
                  <a:pt x="8145399" y="679576"/>
                </a:lnTo>
                <a:lnTo>
                  <a:pt x="8145399" y="136017"/>
                </a:lnTo>
                <a:lnTo>
                  <a:pt x="8138471" y="93049"/>
                </a:lnTo>
                <a:lnTo>
                  <a:pt x="8119182" y="55714"/>
                </a:lnTo>
                <a:lnTo>
                  <a:pt x="8089766" y="26261"/>
                </a:lnTo>
                <a:lnTo>
                  <a:pt x="8052463" y="6940"/>
                </a:lnTo>
                <a:lnTo>
                  <a:pt x="8009508" y="0"/>
                </a:lnTo>
                <a:close/>
              </a:path>
            </a:pathLst>
          </a:custGeom>
          <a:solidFill>
            <a:srgbClr val="0061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90880" y="383540"/>
            <a:ext cx="7114540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spc="-15" dirty="0"/>
              <a:t>Physical </a:t>
            </a:r>
            <a:r>
              <a:rPr sz="3600" spc="-40" dirty="0"/>
              <a:t>Layer </a:t>
            </a:r>
            <a:r>
              <a:rPr sz="3600" spc="-15" dirty="0"/>
              <a:t>Signaling </a:t>
            </a:r>
            <a:r>
              <a:rPr sz="3600" spc="-10" dirty="0"/>
              <a:t>and</a:t>
            </a:r>
            <a:r>
              <a:rPr sz="3600" spc="215" dirty="0"/>
              <a:t> </a:t>
            </a:r>
            <a:r>
              <a:rPr sz="3600" spc="-5" dirty="0"/>
              <a:t>Encoding</a:t>
            </a:r>
            <a:endParaRPr sz="3600"/>
          </a:p>
        </p:txBody>
      </p:sp>
      <p:sp>
        <p:nvSpPr>
          <p:cNvPr id="4" name="object 4"/>
          <p:cNvSpPr/>
          <p:nvPr/>
        </p:nvSpPr>
        <p:spPr>
          <a:xfrm>
            <a:off x="206210" y="1692520"/>
            <a:ext cx="8632990" cy="50631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88975" y="1245552"/>
            <a:ext cx="450850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8775" indent="-346075">
              <a:lnSpc>
                <a:spcPct val="100000"/>
              </a:lnSpc>
              <a:spcBef>
                <a:spcPts val="100"/>
              </a:spcBef>
              <a:buClr>
                <a:srgbClr val="0083B7"/>
              </a:buClr>
              <a:buFont typeface="Wingdings"/>
              <a:buChar char=""/>
              <a:tabLst>
                <a:tab pos="358140" algn="l"/>
                <a:tab pos="358775" algn="l"/>
              </a:tabLst>
            </a:pPr>
            <a:r>
              <a:rPr sz="2400" spc="-10" dirty="0">
                <a:latin typeface="Carlito"/>
                <a:cs typeface="Carlito"/>
              </a:rPr>
              <a:t>Examples </a:t>
            </a:r>
            <a:r>
              <a:rPr sz="2400" spc="5" dirty="0">
                <a:latin typeface="Carlito"/>
                <a:cs typeface="Carlito"/>
              </a:rPr>
              <a:t>of </a:t>
            </a:r>
            <a:r>
              <a:rPr sz="2400" spc="10" dirty="0">
                <a:latin typeface="Carlito"/>
                <a:cs typeface="Carlito"/>
              </a:rPr>
              <a:t>encoding</a:t>
            </a:r>
            <a:r>
              <a:rPr sz="2400" spc="-220" dirty="0">
                <a:latin typeface="Carlito"/>
                <a:cs typeface="Carlito"/>
              </a:rPr>
              <a:t> </a:t>
            </a:r>
            <a:r>
              <a:rPr sz="2400" spc="10" dirty="0">
                <a:latin typeface="Carlito"/>
                <a:cs typeface="Carlito"/>
              </a:rPr>
              <a:t>techniques</a:t>
            </a:r>
            <a:endParaRPr sz="24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89647" y="4569523"/>
            <a:ext cx="4517390" cy="8801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600" b="1" spc="-40" dirty="0">
                <a:solidFill>
                  <a:srgbClr val="FFFFFF"/>
                </a:solidFill>
                <a:latin typeface="Carlito"/>
                <a:cs typeface="Carlito"/>
              </a:rPr>
              <a:t>Data </a:t>
            </a:r>
            <a:r>
              <a:rPr sz="5600" b="1" spc="15" dirty="0">
                <a:solidFill>
                  <a:srgbClr val="FFFFFF"/>
                </a:solidFill>
                <a:latin typeface="Carlito"/>
                <a:cs typeface="Carlito"/>
              </a:rPr>
              <a:t>Link</a:t>
            </a:r>
            <a:r>
              <a:rPr sz="5600" b="1" spc="-5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5600" b="1" spc="-25" dirty="0">
                <a:solidFill>
                  <a:srgbClr val="FFFFFF"/>
                </a:solidFill>
                <a:latin typeface="Carlito"/>
                <a:cs typeface="Carlito"/>
              </a:rPr>
              <a:t>Layer</a:t>
            </a:r>
            <a:endParaRPr sz="5600">
              <a:latin typeface="Carlito"/>
              <a:cs typeface="Carlito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720975" y="2894202"/>
            <a:ext cx="3775075" cy="1525270"/>
            <a:chOff x="2720975" y="2894202"/>
            <a:chExt cx="3775075" cy="1525270"/>
          </a:xfrm>
        </p:grpSpPr>
        <p:sp>
          <p:nvSpPr>
            <p:cNvPr id="4" name="object 4"/>
            <p:cNvSpPr/>
            <p:nvPr/>
          </p:nvSpPr>
          <p:spPr>
            <a:xfrm>
              <a:off x="2733675" y="2906902"/>
              <a:ext cx="3749675" cy="1499870"/>
            </a:xfrm>
            <a:custGeom>
              <a:avLst/>
              <a:gdLst/>
              <a:ahLst/>
              <a:cxnLst/>
              <a:rect l="l" t="t" r="r" b="b"/>
              <a:pathLst>
                <a:path w="3749675" h="1499870">
                  <a:moveTo>
                    <a:pt x="2999740" y="0"/>
                  </a:moveTo>
                  <a:lnTo>
                    <a:pt x="0" y="0"/>
                  </a:lnTo>
                  <a:lnTo>
                    <a:pt x="749935" y="749935"/>
                  </a:lnTo>
                  <a:lnTo>
                    <a:pt x="0" y="1499870"/>
                  </a:lnTo>
                  <a:lnTo>
                    <a:pt x="2999740" y="1499870"/>
                  </a:lnTo>
                  <a:lnTo>
                    <a:pt x="3749675" y="749935"/>
                  </a:lnTo>
                  <a:lnTo>
                    <a:pt x="2999740" y="0"/>
                  </a:lnTo>
                  <a:close/>
                </a:path>
              </a:pathLst>
            </a:custGeom>
            <a:solidFill>
              <a:srgbClr val="B11A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733675" y="2906902"/>
              <a:ext cx="3749675" cy="1499870"/>
            </a:xfrm>
            <a:custGeom>
              <a:avLst/>
              <a:gdLst/>
              <a:ahLst/>
              <a:cxnLst/>
              <a:rect l="l" t="t" r="r" b="b"/>
              <a:pathLst>
                <a:path w="3749675" h="1499870">
                  <a:moveTo>
                    <a:pt x="0" y="0"/>
                  </a:moveTo>
                  <a:lnTo>
                    <a:pt x="2999740" y="0"/>
                  </a:lnTo>
                  <a:lnTo>
                    <a:pt x="3749675" y="749935"/>
                  </a:lnTo>
                  <a:lnTo>
                    <a:pt x="2999740" y="1499870"/>
                  </a:lnTo>
                  <a:lnTo>
                    <a:pt x="0" y="1499870"/>
                  </a:lnTo>
                  <a:lnTo>
                    <a:pt x="749935" y="749935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75895">
              <a:lnSpc>
                <a:spcPct val="100000"/>
              </a:lnSpc>
              <a:spcBef>
                <a:spcPts val="125"/>
              </a:spcBef>
            </a:pPr>
            <a:r>
              <a:rPr spc="-25" dirty="0"/>
              <a:t>Layer</a:t>
            </a:r>
            <a:r>
              <a:rPr spc="-105" dirty="0"/>
              <a:t> </a:t>
            </a:r>
            <a:r>
              <a:rPr spc="10" dirty="0"/>
              <a:t>2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55"/>
              </a:lnSpc>
            </a:pPr>
            <a:fld id="{81D60167-4931-47E6-BA6A-407CBD079E47}" type="slidenum">
              <a:rPr spc="-5" dirty="0"/>
              <a:t>19</a:t>
            </a:fld>
            <a:endParaRPr spc="-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3400" y="316102"/>
            <a:ext cx="8145780" cy="815975"/>
          </a:xfrm>
          <a:custGeom>
            <a:avLst/>
            <a:gdLst/>
            <a:ahLst/>
            <a:cxnLst/>
            <a:rect l="l" t="t" r="r" b="b"/>
            <a:pathLst>
              <a:path w="8145780" h="815975">
                <a:moveTo>
                  <a:pt x="8009508" y="0"/>
                </a:moveTo>
                <a:lnTo>
                  <a:pt x="135915" y="0"/>
                </a:lnTo>
                <a:lnTo>
                  <a:pt x="92958" y="6940"/>
                </a:lnTo>
                <a:lnTo>
                  <a:pt x="55648" y="26261"/>
                </a:lnTo>
                <a:lnTo>
                  <a:pt x="26225" y="55714"/>
                </a:lnTo>
                <a:lnTo>
                  <a:pt x="6929" y="93049"/>
                </a:lnTo>
                <a:lnTo>
                  <a:pt x="0" y="136017"/>
                </a:lnTo>
                <a:lnTo>
                  <a:pt x="0" y="679576"/>
                </a:lnTo>
                <a:lnTo>
                  <a:pt x="6929" y="722544"/>
                </a:lnTo>
                <a:lnTo>
                  <a:pt x="26225" y="759879"/>
                </a:lnTo>
                <a:lnTo>
                  <a:pt x="55648" y="789332"/>
                </a:lnTo>
                <a:lnTo>
                  <a:pt x="92958" y="808653"/>
                </a:lnTo>
                <a:lnTo>
                  <a:pt x="135915" y="815594"/>
                </a:lnTo>
                <a:lnTo>
                  <a:pt x="8009508" y="815594"/>
                </a:lnTo>
                <a:lnTo>
                  <a:pt x="8052463" y="808653"/>
                </a:lnTo>
                <a:lnTo>
                  <a:pt x="8089766" y="789332"/>
                </a:lnTo>
                <a:lnTo>
                  <a:pt x="8119182" y="759879"/>
                </a:lnTo>
                <a:lnTo>
                  <a:pt x="8138471" y="722544"/>
                </a:lnTo>
                <a:lnTo>
                  <a:pt x="8145399" y="679576"/>
                </a:lnTo>
                <a:lnTo>
                  <a:pt x="8145399" y="136017"/>
                </a:lnTo>
                <a:lnTo>
                  <a:pt x="8138471" y="93049"/>
                </a:lnTo>
                <a:lnTo>
                  <a:pt x="8119182" y="55714"/>
                </a:lnTo>
                <a:lnTo>
                  <a:pt x="8089766" y="26261"/>
                </a:lnTo>
                <a:lnTo>
                  <a:pt x="8052463" y="6940"/>
                </a:lnTo>
                <a:lnTo>
                  <a:pt x="8009508" y="0"/>
                </a:lnTo>
                <a:close/>
              </a:path>
            </a:pathLst>
          </a:custGeom>
          <a:solidFill>
            <a:srgbClr val="0061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90880" y="383540"/>
            <a:ext cx="2966720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3600" spc="-25" dirty="0"/>
              <a:t>Chapter 5 </a:t>
            </a:r>
            <a:endParaRPr sz="3600" dirty="0"/>
          </a:p>
        </p:txBody>
      </p:sp>
      <p:sp>
        <p:nvSpPr>
          <p:cNvPr id="4" name="object 4"/>
          <p:cNvSpPr/>
          <p:nvPr/>
        </p:nvSpPr>
        <p:spPr>
          <a:xfrm>
            <a:off x="2152650" y="2717165"/>
            <a:ext cx="4419600" cy="958850"/>
          </a:xfrm>
          <a:custGeom>
            <a:avLst/>
            <a:gdLst/>
            <a:ahLst/>
            <a:cxnLst/>
            <a:rect l="l" t="t" r="r" b="b"/>
            <a:pathLst>
              <a:path w="4419600" h="958850">
                <a:moveTo>
                  <a:pt x="3940302" y="0"/>
                </a:moveTo>
                <a:lnTo>
                  <a:pt x="0" y="0"/>
                </a:lnTo>
                <a:lnTo>
                  <a:pt x="479298" y="479297"/>
                </a:lnTo>
                <a:lnTo>
                  <a:pt x="0" y="958595"/>
                </a:lnTo>
                <a:lnTo>
                  <a:pt x="3940302" y="958595"/>
                </a:lnTo>
                <a:lnTo>
                  <a:pt x="4419600" y="479297"/>
                </a:lnTo>
                <a:lnTo>
                  <a:pt x="3940302" y="0"/>
                </a:lnTo>
                <a:close/>
              </a:path>
            </a:pathLst>
          </a:custGeom>
          <a:solidFill>
            <a:srgbClr val="B11A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152650" y="3810000"/>
            <a:ext cx="4419600" cy="958850"/>
          </a:xfrm>
          <a:custGeom>
            <a:avLst/>
            <a:gdLst/>
            <a:ahLst/>
            <a:cxnLst/>
            <a:rect l="l" t="t" r="r" b="b"/>
            <a:pathLst>
              <a:path w="4419600" h="958850">
                <a:moveTo>
                  <a:pt x="3940302" y="0"/>
                </a:moveTo>
                <a:lnTo>
                  <a:pt x="0" y="0"/>
                </a:lnTo>
                <a:lnTo>
                  <a:pt x="479298" y="479298"/>
                </a:lnTo>
                <a:lnTo>
                  <a:pt x="0" y="958596"/>
                </a:lnTo>
                <a:lnTo>
                  <a:pt x="3940302" y="958596"/>
                </a:lnTo>
                <a:lnTo>
                  <a:pt x="4419600" y="479298"/>
                </a:lnTo>
                <a:lnTo>
                  <a:pt x="3940302" y="0"/>
                </a:lnTo>
                <a:close/>
              </a:path>
            </a:pathLst>
          </a:custGeom>
          <a:solidFill>
            <a:srgbClr val="B11A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693670" y="2853563"/>
            <a:ext cx="3400425" cy="15249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10795" algn="ctr">
              <a:lnSpc>
                <a:spcPct val="100000"/>
              </a:lnSpc>
              <a:spcBef>
                <a:spcPts val="105"/>
              </a:spcBef>
            </a:pPr>
            <a:r>
              <a:rPr sz="3600" b="1" spc="-20" dirty="0">
                <a:solidFill>
                  <a:srgbClr val="FFFFFF"/>
                </a:solidFill>
                <a:latin typeface="Carlito"/>
                <a:cs typeface="Carlito"/>
              </a:rPr>
              <a:t>OSI </a:t>
            </a:r>
            <a:r>
              <a:rPr sz="3600" b="1" spc="-15" dirty="0">
                <a:solidFill>
                  <a:srgbClr val="FFFFFF"/>
                </a:solidFill>
                <a:latin typeface="Carlito"/>
                <a:cs typeface="Carlito"/>
              </a:rPr>
              <a:t>vs</a:t>
            </a:r>
            <a:r>
              <a:rPr sz="3600" b="1" spc="5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3600" b="1" spc="-50" dirty="0">
                <a:solidFill>
                  <a:srgbClr val="FFFFFF"/>
                </a:solidFill>
                <a:latin typeface="Carlito"/>
                <a:cs typeface="Carlito"/>
              </a:rPr>
              <a:t>TCP/IP</a:t>
            </a:r>
            <a:endParaRPr sz="3600" dirty="0">
              <a:latin typeface="Carlito"/>
              <a:cs typeface="Carlito"/>
            </a:endParaRPr>
          </a:p>
          <a:p>
            <a:pPr marL="12065" marR="5080" indent="-10160" algn="ctr">
              <a:lnSpc>
                <a:spcPct val="197800"/>
              </a:lnSpc>
              <a:spcBef>
                <a:spcPts val="70"/>
              </a:spcBef>
            </a:pPr>
            <a:r>
              <a:rPr sz="3600" b="1" spc="-20" dirty="0">
                <a:solidFill>
                  <a:srgbClr val="FFFFFF"/>
                </a:solidFill>
                <a:latin typeface="Carlito"/>
                <a:cs typeface="Carlito"/>
              </a:rPr>
              <a:t>OSI </a:t>
            </a:r>
            <a:r>
              <a:rPr sz="3600" b="1" spc="-45" dirty="0">
                <a:solidFill>
                  <a:srgbClr val="FFFFFF"/>
                </a:solidFill>
                <a:latin typeface="Carlito"/>
                <a:cs typeface="Carlito"/>
              </a:rPr>
              <a:t>Layers</a:t>
            </a:r>
            <a:endParaRPr sz="4000" dirty="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3400" y="316102"/>
            <a:ext cx="8145780" cy="815975"/>
          </a:xfrm>
          <a:custGeom>
            <a:avLst/>
            <a:gdLst/>
            <a:ahLst/>
            <a:cxnLst/>
            <a:rect l="l" t="t" r="r" b="b"/>
            <a:pathLst>
              <a:path w="8145780" h="815975">
                <a:moveTo>
                  <a:pt x="8009508" y="0"/>
                </a:moveTo>
                <a:lnTo>
                  <a:pt x="135915" y="0"/>
                </a:lnTo>
                <a:lnTo>
                  <a:pt x="92958" y="6940"/>
                </a:lnTo>
                <a:lnTo>
                  <a:pt x="55648" y="26261"/>
                </a:lnTo>
                <a:lnTo>
                  <a:pt x="26225" y="55714"/>
                </a:lnTo>
                <a:lnTo>
                  <a:pt x="6929" y="93049"/>
                </a:lnTo>
                <a:lnTo>
                  <a:pt x="0" y="136017"/>
                </a:lnTo>
                <a:lnTo>
                  <a:pt x="0" y="679576"/>
                </a:lnTo>
                <a:lnTo>
                  <a:pt x="6929" y="722544"/>
                </a:lnTo>
                <a:lnTo>
                  <a:pt x="26225" y="759879"/>
                </a:lnTo>
                <a:lnTo>
                  <a:pt x="55648" y="789332"/>
                </a:lnTo>
                <a:lnTo>
                  <a:pt x="92958" y="808653"/>
                </a:lnTo>
                <a:lnTo>
                  <a:pt x="135915" y="815594"/>
                </a:lnTo>
                <a:lnTo>
                  <a:pt x="8009508" y="815594"/>
                </a:lnTo>
                <a:lnTo>
                  <a:pt x="8052463" y="808653"/>
                </a:lnTo>
                <a:lnTo>
                  <a:pt x="8089766" y="789332"/>
                </a:lnTo>
                <a:lnTo>
                  <a:pt x="8119182" y="759879"/>
                </a:lnTo>
                <a:lnTo>
                  <a:pt x="8138471" y="722544"/>
                </a:lnTo>
                <a:lnTo>
                  <a:pt x="8145399" y="679576"/>
                </a:lnTo>
                <a:lnTo>
                  <a:pt x="8145399" y="136017"/>
                </a:lnTo>
                <a:lnTo>
                  <a:pt x="8138471" y="93049"/>
                </a:lnTo>
                <a:lnTo>
                  <a:pt x="8119182" y="55714"/>
                </a:lnTo>
                <a:lnTo>
                  <a:pt x="8089766" y="26261"/>
                </a:lnTo>
                <a:lnTo>
                  <a:pt x="8052463" y="6940"/>
                </a:lnTo>
                <a:lnTo>
                  <a:pt x="8009508" y="0"/>
                </a:lnTo>
                <a:close/>
              </a:path>
            </a:pathLst>
          </a:custGeom>
          <a:solidFill>
            <a:srgbClr val="0061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90880" y="383540"/>
            <a:ext cx="7235190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spc="-5" dirty="0"/>
              <a:t>Data </a:t>
            </a:r>
            <a:r>
              <a:rPr sz="3600" spc="-10" dirty="0"/>
              <a:t>Link </a:t>
            </a:r>
            <a:r>
              <a:rPr sz="3600" spc="-40" dirty="0"/>
              <a:t>Layer </a:t>
            </a:r>
            <a:r>
              <a:rPr sz="3600" dirty="0"/>
              <a:t>– Accessing </a:t>
            </a:r>
            <a:r>
              <a:rPr sz="3600" spc="5" dirty="0"/>
              <a:t>the</a:t>
            </a:r>
            <a:r>
              <a:rPr sz="3600" spc="70" dirty="0"/>
              <a:t> </a:t>
            </a:r>
            <a:r>
              <a:rPr sz="3600" spc="-5" dirty="0"/>
              <a:t>Media</a:t>
            </a:r>
            <a:endParaRPr sz="3600"/>
          </a:p>
        </p:txBody>
      </p:sp>
      <p:sp>
        <p:nvSpPr>
          <p:cNvPr id="4" name="object 4"/>
          <p:cNvSpPr txBox="1"/>
          <p:nvPr/>
        </p:nvSpPr>
        <p:spPr>
          <a:xfrm>
            <a:off x="375285" y="1447800"/>
            <a:ext cx="8462010" cy="3642664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246379" marR="5080" indent="-234315">
              <a:lnSpc>
                <a:spcPts val="2720"/>
              </a:lnSpc>
              <a:spcBef>
                <a:spcPts val="325"/>
              </a:spcBef>
              <a:buClr>
                <a:srgbClr val="0083B7"/>
              </a:buClr>
              <a:buFont typeface="Wingdings"/>
              <a:buChar char=""/>
              <a:tabLst>
                <a:tab pos="247015" algn="l"/>
              </a:tabLst>
            </a:pPr>
            <a:r>
              <a:rPr sz="2400" spc="-20" dirty="0">
                <a:latin typeface="Carlito"/>
                <a:cs typeface="Carlito"/>
              </a:rPr>
              <a:t>Data </a:t>
            </a:r>
            <a:r>
              <a:rPr sz="2400" spc="5" dirty="0">
                <a:latin typeface="Carlito"/>
                <a:cs typeface="Carlito"/>
              </a:rPr>
              <a:t>link </a:t>
            </a:r>
            <a:r>
              <a:rPr sz="2400" dirty="0">
                <a:latin typeface="Carlito"/>
                <a:cs typeface="Carlito"/>
              </a:rPr>
              <a:t>layer is </a:t>
            </a:r>
            <a:r>
              <a:rPr sz="2400" spc="5" dirty="0">
                <a:latin typeface="Carlito"/>
                <a:cs typeface="Carlito"/>
              </a:rPr>
              <a:t>responsible </a:t>
            </a:r>
            <a:r>
              <a:rPr sz="2400" dirty="0">
                <a:latin typeface="Carlito"/>
                <a:cs typeface="Carlito"/>
              </a:rPr>
              <a:t>to </a:t>
            </a:r>
            <a:r>
              <a:rPr sz="2400" spc="5" dirty="0">
                <a:latin typeface="Carlito"/>
                <a:cs typeface="Carlito"/>
              </a:rPr>
              <a:t>provide </a:t>
            </a:r>
            <a:r>
              <a:rPr sz="2400" spc="-20" dirty="0">
                <a:latin typeface="Carlito"/>
                <a:cs typeface="Carlito"/>
              </a:rPr>
              <a:t>an </a:t>
            </a:r>
            <a:r>
              <a:rPr sz="2400" spc="-15" dirty="0">
                <a:latin typeface="Carlito"/>
                <a:cs typeface="Carlito"/>
              </a:rPr>
              <a:t>error-free </a:t>
            </a:r>
            <a:r>
              <a:rPr sz="2400" dirty="0">
                <a:latin typeface="Carlito"/>
                <a:cs typeface="Carlito"/>
              </a:rPr>
              <a:t>transmission  </a:t>
            </a:r>
            <a:r>
              <a:rPr sz="2400" spc="5" dirty="0">
                <a:latin typeface="Carlito"/>
                <a:cs typeface="Carlito"/>
              </a:rPr>
              <a:t>of </a:t>
            </a:r>
            <a:r>
              <a:rPr sz="2400" spc="-5" dirty="0">
                <a:latin typeface="Carlito"/>
                <a:cs typeface="Carlito"/>
              </a:rPr>
              <a:t>information between </a:t>
            </a:r>
            <a:r>
              <a:rPr sz="2400" spc="-15" dirty="0">
                <a:latin typeface="Carlito"/>
                <a:cs typeface="Carlito"/>
              </a:rPr>
              <a:t>two </a:t>
            </a:r>
            <a:r>
              <a:rPr sz="2400" spc="5" dirty="0">
                <a:latin typeface="Carlito"/>
                <a:cs typeface="Carlito"/>
              </a:rPr>
              <a:t>end</a:t>
            </a:r>
            <a:r>
              <a:rPr sz="2400" spc="-25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stations.</a:t>
            </a:r>
            <a:endParaRPr lang="en-US" sz="2400" dirty="0">
              <a:latin typeface="Carlito"/>
              <a:cs typeface="Carlito"/>
            </a:endParaRPr>
          </a:p>
          <a:p>
            <a:pPr marL="246379" marR="5080" indent="-234315">
              <a:lnSpc>
                <a:spcPts val="2720"/>
              </a:lnSpc>
              <a:spcBef>
                <a:spcPts val="325"/>
              </a:spcBef>
              <a:buClr>
                <a:srgbClr val="0083B7"/>
              </a:buClr>
              <a:buFont typeface="Wingdings"/>
              <a:buChar char=""/>
              <a:tabLst>
                <a:tab pos="247015" algn="l"/>
              </a:tabLst>
            </a:pPr>
            <a:endParaRPr sz="2400" dirty="0">
              <a:latin typeface="Carlito"/>
              <a:cs typeface="Carlito"/>
            </a:endParaRPr>
          </a:p>
          <a:p>
            <a:pPr marL="246379" indent="-234315">
              <a:lnSpc>
                <a:spcPct val="100000"/>
              </a:lnSpc>
              <a:spcBef>
                <a:spcPts val="1305"/>
              </a:spcBef>
              <a:buClr>
                <a:srgbClr val="0083B7"/>
              </a:buClr>
              <a:buFont typeface="Wingdings"/>
              <a:buChar char=""/>
              <a:tabLst>
                <a:tab pos="247015" algn="l"/>
              </a:tabLst>
            </a:pPr>
            <a:r>
              <a:rPr sz="2400" b="1" spc="-10" dirty="0">
                <a:latin typeface="Carlito"/>
                <a:cs typeface="Carlito"/>
              </a:rPr>
              <a:t>Functions:</a:t>
            </a:r>
            <a:endParaRPr sz="2400" dirty="0">
              <a:latin typeface="Carlito"/>
              <a:cs typeface="Carlito"/>
            </a:endParaRPr>
          </a:p>
          <a:p>
            <a:pPr marL="815975" lvl="1" indent="-346075">
              <a:lnSpc>
                <a:spcPct val="100000"/>
              </a:lnSpc>
              <a:spcBef>
                <a:spcPts val="725"/>
              </a:spcBef>
              <a:buClr>
                <a:srgbClr val="0083B7"/>
              </a:buClr>
              <a:buFont typeface="Courier New"/>
              <a:buChar char="o"/>
              <a:tabLst>
                <a:tab pos="816610" algn="l"/>
              </a:tabLst>
            </a:pPr>
            <a:r>
              <a:rPr sz="2000" spc="5" dirty="0">
                <a:latin typeface="Carlito"/>
                <a:cs typeface="Carlito"/>
              </a:rPr>
              <a:t>Link </a:t>
            </a:r>
            <a:r>
              <a:rPr sz="2000" spc="-10" dirty="0">
                <a:latin typeface="Carlito"/>
                <a:cs typeface="Carlito"/>
              </a:rPr>
              <a:t>establishment </a:t>
            </a:r>
            <a:r>
              <a:rPr sz="2000" spc="-5" dirty="0">
                <a:latin typeface="Carlito"/>
                <a:cs typeface="Carlito"/>
              </a:rPr>
              <a:t>and</a:t>
            </a:r>
            <a:r>
              <a:rPr sz="2000" spc="10" dirty="0">
                <a:latin typeface="Carlito"/>
                <a:cs typeface="Carlito"/>
              </a:rPr>
              <a:t> </a:t>
            </a:r>
            <a:r>
              <a:rPr sz="2000" spc="-10" dirty="0">
                <a:latin typeface="Carlito"/>
                <a:cs typeface="Carlito"/>
              </a:rPr>
              <a:t>termination</a:t>
            </a:r>
            <a:endParaRPr sz="2000" dirty="0">
              <a:latin typeface="Carlito"/>
              <a:cs typeface="Carlito"/>
            </a:endParaRPr>
          </a:p>
          <a:p>
            <a:pPr marL="815975" lvl="1" indent="-346075">
              <a:lnSpc>
                <a:spcPct val="100000"/>
              </a:lnSpc>
              <a:spcBef>
                <a:spcPts val="725"/>
              </a:spcBef>
              <a:buClr>
                <a:srgbClr val="0083B7"/>
              </a:buClr>
              <a:buFont typeface="Courier New"/>
              <a:buChar char="o"/>
              <a:tabLst>
                <a:tab pos="816610" algn="l"/>
              </a:tabLst>
            </a:pPr>
            <a:r>
              <a:rPr sz="2000" spc="-5" dirty="0">
                <a:latin typeface="Carlito"/>
                <a:cs typeface="Carlito"/>
              </a:rPr>
              <a:t>Frame </a:t>
            </a:r>
            <a:r>
              <a:rPr sz="2000" spc="5" dirty="0">
                <a:latin typeface="Carlito"/>
                <a:cs typeface="Carlito"/>
              </a:rPr>
              <a:t>traffic</a:t>
            </a:r>
            <a:r>
              <a:rPr sz="2000" spc="-35" dirty="0">
                <a:latin typeface="Carlito"/>
                <a:cs typeface="Carlito"/>
              </a:rPr>
              <a:t> </a:t>
            </a:r>
            <a:r>
              <a:rPr sz="2000" spc="-5" dirty="0">
                <a:latin typeface="Carlito"/>
                <a:cs typeface="Carlito"/>
              </a:rPr>
              <a:t>control</a:t>
            </a:r>
            <a:endParaRPr sz="2000" dirty="0">
              <a:latin typeface="Carlito"/>
              <a:cs typeface="Carlito"/>
            </a:endParaRPr>
          </a:p>
          <a:p>
            <a:pPr marL="815975" lvl="1" indent="-346075">
              <a:lnSpc>
                <a:spcPct val="100000"/>
              </a:lnSpc>
              <a:spcBef>
                <a:spcPts val="725"/>
              </a:spcBef>
              <a:buClr>
                <a:srgbClr val="0083B7"/>
              </a:buClr>
              <a:buFont typeface="Courier New"/>
              <a:buChar char="o"/>
              <a:tabLst>
                <a:tab pos="816610" algn="l"/>
              </a:tabLst>
            </a:pPr>
            <a:r>
              <a:rPr sz="2000" dirty="0">
                <a:latin typeface="Carlito"/>
                <a:cs typeface="Carlito"/>
              </a:rPr>
              <a:t>Physical </a:t>
            </a:r>
            <a:r>
              <a:rPr sz="2000" spc="-5" dirty="0">
                <a:latin typeface="Carlito"/>
                <a:cs typeface="Carlito"/>
              </a:rPr>
              <a:t>addressing </a:t>
            </a:r>
            <a:r>
              <a:rPr sz="2000" spc="-10" dirty="0">
                <a:latin typeface="Carlito"/>
                <a:cs typeface="Carlito"/>
              </a:rPr>
              <a:t>(</a:t>
            </a:r>
            <a:r>
              <a:rPr sz="2000" b="1" spc="-10" dirty="0">
                <a:latin typeface="Carlito"/>
                <a:cs typeface="Carlito"/>
              </a:rPr>
              <a:t>MAC</a:t>
            </a:r>
            <a:r>
              <a:rPr sz="2000" b="1" spc="20" dirty="0">
                <a:latin typeface="Carlito"/>
                <a:cs typeface="Carlito"/>
              </a:rPr>
              <a:t> </a:t>
            </a:r>
            <a:r>
              <a:rPr sz="2000" b="1" dirty="0">
                <a:latin typeface="Carlito"/>
                <a:cs typeface="Carlito"/>
              </a:rPr>
              <a:t>addressing</a:t>
            </a:r>
            <a:r>
              <a:rPr sz="2000" dirty="0">
                <a:latin typeface="Carlito"/>
                <a:cs typeface="Carlito"/>
              </a:rPr>
              <a:t>)</a:t>
            </a:r>
          </a:p>
          <a:p>
            <a:pPr marL="815975" lvl="1" indent="-346075">
              <a:lnSpc>
                <a:spcPct val="100000"/>
              </a:lnSpc>
              <a:spcBef>
                <a:spcPts val="725"/>
              </a:spcBef>
              <a:buClr>
                <a:srgbClr val="0083B7"/>
              </a:buClr>
              <a:buFont typeface="Courier New"/>
              <a:buChar char="o"/>
              <a:tabLst>
                <a:tab pos="816610" algn="l"/>
              </a:tabLst>
            </a:pPr>
            <a:r>
              <a:rPr sz="2000" spc="-5" dirty="0">
                <a:latin typeface="Carlito"/>
                <a:cs typeface="Carlito"/>
              </a:rPr>
              <a:t>Frame </a:t>
            </a:r>
            <a:r>
              <a:rPr sz="2000" spc="-10" dirty="0">
                <a:latin typeface="Carlito"/>
                <a:cs typeface="Carlito"/>
              </a:rPr>
              <a:t>sequencing through </a:t>
            </a:r>
            <a:r>
              <a:rPr sz="2000" spc="-15" dirty="0">
                <a:latin typeface="Carlito"/>
                <a:cs typeface="Carlito"/>
              </a:rPr>
              <a:t>the </a:t>
            </a:r>
            <a:r>
              <a:rPr sz="2000" dirty="0">
                <a:latin typeface="Carlito"/>
                <a:cs typeface="Carlito"/>
              </a:rPr>
              <a:t>use </a:t>
            </a:r>
            <a:r>
              <a:rPr sz="2000" spc="-10" dirty="0">
                <a:latin typeface="Carlito"/>
                <a:cs typeface="Carlito"/>
              </a:rPr>
              <a:t>of </a:t>
            </a:r>
            <a:r>
              <a:rPr sz="2000" spc="-25" dirty="0">
                <a:latin typeface="Carlito"/>
                <a:cs typeface="Carlito"/>
              </a:rPr>
              <a:t>FCS </a:t>
            </a:r>
            <a:r>
              <a:rPr sz="2000" dirty="0">
                <a:latin typeface="Carlito"/>
                <a:cs typeface="Carlito"/>
              </a:rPr>
              <a:t>(Frame </a:t>
            </a:r>
            <a:r>
              <a:rPr sz="2000" spc="-10" dirty="0">
                <a:latin typeface="Carlito"/>
                <a:cs typeface="Carlito"/>
              </a:rPr>
              <a:t>Check</a:t>
            </a:r>
            <a:r>
              <a:rPr sz="2000" spc="275" dirty="0">
                <a:latin typeface="Carlito"/>
                <a:cs typeface="Carlito"/>
              </a:rPr>
              <a:t> </a:t>
            </a:r>
            <a:r>
              <a:rPr sz="2000" spc="-10" dirty="0">
                <a:latin typeface="Carlito"/>
                <a:cs typeface="Carlito"/>
              </a:rPr>
              <a:t>Sequence)</a:t>
            </a:r>
            <a:endParaRPr sz="2000" dirty="0">
              <a:latin typeface="Carlito"/>
              <a:cs typeface="Carlito"/>
            </a:endParaRPr>
          </a:p>
          <a:p>
            <a:pPr marL="815975" lvl="1" indent="-346075">
              <a:lnSpc>
                <a:spcPct val="100000"/>
              </a:lnSpc>
              <a:spcBef>
                <a:spcPts val="725"/>
              </a:spcBef>
              <a:buClr>
                <a:srgbClr val="0083B7"/>
              </a:buClr>
              <a:buFont typeface="Courier New"/>
              <a:buChar char="o"/>
              <a:tabLst>
                <a:tab pos="816610" algn="l"/>
              </a:tabLst>
            </a:pPr>
            <a:r>
              <a:rPr sz="2000" dirty="0">
                <a:latin typeface="Carlito"/>
                <a:cs typeface="Carlito"/>
              </a:rPr>
              <a:t>Error </a:t>
            </a:r>
            <a:r>
              <a:rPr sz="2000" spc="-20" dirty="0">
                <a:latin typeface="Carlito"/>
                <a:cs typeface="Carlito"/>
              </a:rPr>
              <a:t>Detection </a:t>
            </a:r>
            <a:r>
              <a:rPr sz="2000" spc="-10" dirty="0">
                <a:latin typeface="Carlito"/>
                <a:cs typeface="Carlito"/>
              </a:rPr>
              <a:t>through </a:t>
            </a:r>
            <a:r>
              <a:rPr sz="2000" spc="-15" dirty="0">
                <a:latin typeface="Carlito"/>
                <a:cs typeface="Carlito"/>
              </a:rPr>
              <a:t>the </a:t>
            </a:r>
            <a:r>
              <a:rPr sz="2000" dirty="0">
                <a:latin typeface="Carlito"/>
                <a:cs typeface="Carlito"/>
              </a:rPr>
              <a:t>use </a:t>
            </a:r>
            <a:r>
              <a:rPr sz="2000" spc="-10" dirty="0">
                <a:latin typeface="Carlito"/>
                <a:cs typeface="Carlito"/>
              </a:rPr>
              <a:t>of </a:t>
            </a:r>
            <a:r>
              <a:rPr sz="2000" dirty="0">
                <a:latin typeface="Carlito"/>
                <a:cs typeface="Carlito"/>
              </a:rPr>
              <a:t>CRC </a:t>
            </a:r>
            <a:r>
              <a:rPr sz="2000" spc="5" dirty="0">
                <a:latin typeface="Carlito"/>
                <a:cs typeface="Carlito"/>
              </a:rPr>
              <a:t>(Cyclic </a:t>
            </a:r>
            <a:r>
              <a:rPr sz="2000" spc="-5" dirty="0">
                <a:latin typeface="Carlito"/>
                <a:cs typeface="Carlito"/>
              </a:rPr>
              <a:t>Redundancy</a:t>
            </a:r>
            <a:r>
              <a:rPr sz="2000" spc="-245" dirty="0">
                <a:latin typeface="Carlito"/>
                <a:cs typeface="Carlito"/>
              </a:rPr>
              <a:t> </a:t>
            </a:r>
            <a:r>
              <a:rPr sz="2000" spc="10" dirty="0">
                <a:latin typeface="Carlito"/>
                <a:cs typeface="Carlito"/>
              </a:rPr>
              <a:t>check)</a:t>
            </a:r>
            <a:endParaRPr sz="2000" dirty="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3400" y="316102"/>
            <a:ext cx="8145780" cy="815975"/>
          </a:xfrm>
          <a:custGeom>
            <a:avLst/>
            <a:gdLst/>
            <a:ahLst/>
            <a:cxnLst/>
            <a:rect l="l" t="t" r="r" b="b"/>
            <a:pathLst>
              <a:path w="8145780" h="815975">
                <a:moveTo>
                  <a:pt x="8009508" y="0"/>
                </a:moveTo>
                <a:lnTo>
                  <a:pt x="135915" y="0"/>
                </a:lnTo>
                <a:lnTo>
                  <a:pt x="92958" y="6940"/>
                </a:lnTo>
                <a:lnTo>
                  <a:pt x="55648" y="26261"/>
                </a:lnTo>
                <a:lnTo>
                  <a:pt x="26225" y="55714"/>
                </a:lnTo>
                <a:lnTo>
                  <a:pt x="6929" y="93049"/>
                </a:lnTo>
                <a:lnTo>
                  <a:pt x="0" y="136017"/>
                </a:lnTo>
                <a:lnTo>
                  <a:pt x="0" y="679576"/>
                </a:lnTo>
                <a:lnTo>
                  <a:pt x="6929" y="722544"/>
                </a:lnTo>
                <a:lnTo>
                  <a:pt x="26225" y="759879"/>
                </a:lnTo>
                <a:lnTo>
                  <a:pt x="55648" y="789332"/>
                </a:lnTo>
                <a:lnTo>
                  <a:pt x="92958" y="808653"/>
                </a:lnTo>
                <a:lnTo>
                  <a:pt x="135915" y="815594"/>
                </a:lnTo>
                <a:lnTo>
                  <a:pt x="8009508" y="815594"/>
                </a:lnTo>
                <a:lnTo>
                  <a:pt x="8052463" y="808653"/>
                </a:lnTo>
                <a:lnTo>
                  <a:pt x="8089766" y="789332"/>
                </a:lnTo>
                <a:lnTo>
                  <a:pt x="8119182" y="759879"/>
                </a:lnTo>
                <a:lnTo>
                  <a:pt x="8138471" y="722544"/>
                </a:lnTo>
                <a:lnTo>
                  <a:pt x="8145399" y="679576"/>
                </a:lnTo>
                <a:lnTo>
                  <a:pt x="8145399" y="136017"/>
                </a:lnTo>
                <a:lnTo>
                  <a:pt x="8138471" y="93049"/>
                </a:lnTo>
                <a:lnTo>
                  <a:pt x="8119182" y="55714"/>
                </a:lnTo>
                <a:lnTo>
                  <a:pt x="8089766" y="26261"/>
                </a:lnTo>
                <a:lnTo>
                  <a:pt x="8052463" y="6940"/>
                </a:lnTo>
                <a:lnTo>
                  <a:pt x="8009508" y="0"/>
                </a:lnTo>
                <a:close/>
              </a:path>
            </a:pathLst>
          </a:custGeom>
          <a:solidFill>
            <a:srgbClr val="0061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90880" y="383540"/>
            <a:ext cx="7235190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spc="-5" dirty="0"/>
              <a:t>Data </a:t>
            </a:r>
            <a:r>
              <a:rPr sz="3600" spc="-10" dirty="0"/>
              <a:t>Link </a:t>
            </a:r>
            <a:r>
              <a:rPr sz="3600" spc="-40" dirty="0"/>
              <a:t>Layer </a:t>
            </a:r>
            <a:r>
              <a:rPr sz="3600" dirty="0"/>
              <a:t>– Accessing </a:t>
            </a:r>
            <a:r>
              <a:rPr sz="3600" spc="5" dirty="0"/>
              <a:t>the</a:t>
            </a:r>
            <a:r>
              <a:rPr sz="3600" spc="70" dirty="0"/>
              <a:t> </a:t>
            </a:r>
            <a:r>
              <a:rPr sz="3600" spc="-5" dirty="0"/>
              <a:t>Media</a:t>
            </a:r>
            <a:endParaRPr sz="3600"/>
          </a:p>
        </p:txBody>
      </p:sp>
      <p:sp>
        <p:nvSpPr>
          <p:cNvPr id="4" name="object 4"/>
          <p:cNvSpPr txBox="1"/>
          <p:nvPr/>
        </p:nvSpPr>
        <p:spPr>
          <a:xfrm>
            <a:off x="533400" y="1676400"/>
            <a:ext cx="8362315" cy="3257942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246379" indent="-234315">
              <a:lnSpc>
                <a:spcPct val="100000"/>
              </a:lnSpc>
              <a:spcBef>
                <a:spcPts val="885"/>
              </a:spcBef>
              <a:buClr>
                <a:srgbClr val="0083B7"/>
              </a:buClr>
              <a:buFont typeface="Wingdings"/>
              <a:buChar char=""/>
              <a:tabLst>
                <a:tab pos="247015" algn="l"/>
              </a:tabLst>
            </a:pPr>
            <a:r>
              <a:rPr lang="en-US" sz="2400" spc="-5" dirty="0">
                <a:latin typeface="Carlito"/>
                <a:cs typeface="Carlito"/>
              </a:rPr>
              <a:t>PDU </a:t>
            </a:r>
            <a:r>
              <a:rPr lang="en-US" sz="2400" spc="-20" dirty="0">
                <a:latin typeface="Carlito"/>
                <a:cs typeface="Carlito"/>
              </a:rPr>
              <a:t>at </a:t>
            </a:r>
            <a:r>
              <a:rPr lang="en-US" sz="2400" spc="-5" dirty="0">
                <a:latin typeface="Carlito"/>
                <a:cs typeface="Carlito"/>
              </a:rPr>
              <a:t>data </a:t>
            </a:r>
            <a:r>
              <a:rPr lang="en-US" sz="2400" spc="5" dirty="0">
                <a:latin typeface="Carlito"/>
                <a:cs typeface="Carlito"/>
              </a:rPr>
              <a:t>link </a:t>
            </a:r>
            <a:r>
              <a:rPr lang="en-US" sz="2400" dirty="0">
                <a:latin typeface="Carlito"/>
                <a:cs typeface="Carlito"/>
              </a:rPr>
              <a:t>layer is</a:t>
            </a:r>
            <a:r>
              <a:rPr lang="en-US" sz="2400" spc="-105" dirty="0">
                <a:latin typeface="Carlito"/>
                <a:cs typeface="Carlito"/>
              </a:rPr>
              <a:t> </a:t>
            </a:r>
            <a:r>
              <a:rPr lang="en-US" sz="2400" spc="-15" dirty="0">
                <a:latin typeface="Carlito"/>
                <a:cs typeface="Carlito"/>
              </a:rPr>
              <a:t>(frame)</a:t>
            </a:r>
            <a:endParaRPr lang="en-US" sz="2400" dirty="0">
              <a:latin typeface="Carlito"/>
              <a:cs typeface="Carlito"/>
            </a:endParaRPr>
          </a:p>
          <a:p>
            <a:pPr marL="246379" indent="-234315">
              <a:lnSpc>
                <a:spcPct val="100000"/>
              </a:lnSpc>
              <a:spcBef>
                <a:spcPts val="885"/>
              </a:spcBef>
              <a:buClr>
                <a:srgbClr val="0083B7"/>
              </a:buClr>
              <a:buFont typeface="Wingdings"/>
              <a:buChar char=""/>
              <a:tabLst>
                <a:tab pos="247015" algn="l"/>
              </a:tabLst>
            </a:pPr>
            <a:r>
              <a:rPr lang="en-US" sz="2400" spc="5" dirty="0">
                <a:latin typeface="Carlito"/>
                <a:cs typeface="Carlito"/>
              </a:rPr>
              <a:t>Layer </a:t>
            </a:r>
            <a:r>
              <a:rPr lang="en-US" sz="2400" dirty="0">
                <a:latin typeface="Carlito"/>
                <a:cs typeface="Carlito"/>
              </a:rPr>
              <a:t>2 switching happens </a:t>
            </a:r>
            <a:r>
              <a:rPr lang="en-US" sz="2400" spc="-20" dirty="0">
                <a:latin typeface="Carlito"/>
                <a:cs typeface="Carlito"/>
              </a:rPr>
              <a:t>at </a:t>
            </a:r>
            <a:r>
              <a:rPr lang="en-US" sz="2400" spc="-5" dirty="0">
                <a:latin typeface="Carlito"/>
                <a:cs typeface="Carlito"/>
              </a:rPr>
              <a:t>data </a:t>
            </a:r>
            <a:r>
              <a:rPr lang="en-US" sz="2400" spc="5" dirty="0">
                <a:latin typeface="Carlito"/>
                <a:cs typeface="Carlito"/>
              </a:rPr>
              <a:t>link</a:t>
            </a:r>
            <a:r>
              <a:rPr lang="en-US" sz="2400" spc="-175" dirty="0">
                <a:latin typeface="Carlito"/>
                <a:cs typeface="Carlito"/>
              </a:rPr>
              <a:t> </a:t>
            </a:r>
            <a:r>
              <a:rPr lang="en-US" sz="2400" spc="-5" dirty="0">
                <a:latin typeface="Carlito"/>
                <a:cs typeface="Carlito"/>
              </a:rPr>
              <a:t>layer.</a:t>
            </a:r>
            <a:endParaRPr lang="en-US" sz="2400" dirty="0">
              <a:latin typeface="Carlito"/>
              <a:cs typeface="Carlito"/>
            </a:endParaRPr>
          </a:p>
          <a:p>
            <a:pPr marL="246379" indent="-234315">
              <a:lnSpc>
                <a:spcPct val="100000"/>
              </a:lnSpc>
              <a:spcBef>
                <a:spcPts val="885"/>
              </a:spcBef>
              <a:buClr>
                <a:srgbClr val="0083B7"/>
              </a:buClr>
              <a:buFont typeface="Wingdings"/>
              <a:buChar char=""/>
              <a:tabLst>
                <a:tab pos="247015" algn="l"/>
              </a:tabLst>
            </a:pPr>
            <a:r>
              <a:rPr lang="en-US" sz="2400" dirty="0">
                <a:latin typeface="Carlito"/>
                <a:cs typeface="Carlito"/>
              </a:rPr>
              <a:t>Encapsulation </a:t>
            </a:r>
            <a:r>
              <a:rPr lang="en-US" sz="2400" spc="5" dirty="0">
                <a:latin typeface="Carlito"/>
                <a:cs typeface="Carlito"/>
              </a:rPr>
              <a:t>of </a:t>
            </a:r>
            <a:r>
              <a:rPr lang="en-US" sz="2400" spc="-10" dirty="0">
                <a:latin typeface="Carlito"/>
                <a:cs typeface="Carlito"/>
              </a:rPr>
              <a:t>network </a:t>
            </a:r>
            <a:r>
              <a:rPr lang="en-US" sz="2400" dirty="0">
                <a:latin typeface="Carlito"/>
                <a:cs typeface="Carlito"/>
              </a:rPr>
              <a:t>layer </a:t>
            </a:r>
            <a:r>
              <a:rPr lang="en-US" sz="2400" spc="-5" dirty="0">
                <a:latin typeface="Carlito"/>
                <a:cs typeface="Carlito"/>
              </a:rPr>
              <a:t>data </a:t>
            </a:r>
            <a:r>
              <a:rPr lang="en-US" sz="2400" dirty="0">
                <a:latin typeface="Carlito"/>
                <a:cs typeface="Carlito"/>
              </a:rPr>
              <a:t>packets </a:t>
            </a:r>
            <a:r>
              <a:rPr lang="en-US" sz="2400" spc="5" dirty="0">
                <a:latin typeface="Carlito"/>
                <a:cs typeface="Carlito"/>
              </a:rPr>
              <a:t>into</a:t>
            </a:r>
            <a:r>
              <a:rPr lang="en-US" sz="2400" spc="-225" dirty="0">
                <a:latin typeface="Carlito"/>
                <a:cs typeface="Carlito"/>
              </a:rPr>
              <a:t> </a:t>
            </a:r>
            <a:r>
              <a:rPr lang="en-US" sz="2400" spc="-15" dirty="0">
                <a:latin typeface="Carlito"/>
                <a:cs typeface="Carlito"/>
              </a:rPr>
              <a:t>frames</a:t>
            </a:r>
            <a:endParaRPr lang="en-US" sz="2400" dirty="0">
              <a:latin typeface="Carlito"/>
              <a:cs typeface="Carlito"/>
            </a:endParaRPr>
          </a:p>
          <a:p>
            <a:pPr marL="246379" lvl="2" indent="-234315">
              <a:spcBef>
                <a:spcPts val="484"/>
              </a:spcBef>
              <a:buClr>
                <a:srgbClr val="0083B7"/>
              </a:buClr>
              <a:buFont typeface="Wingdings"/>
              <a:buChar char=""/>
              <a:tabLst>
                <a:tab pos="247015" algn="l"/>
              </a:tabLst>
            </a:pPr>
            <a:r>
              <a:rPr sz="2400" spc="-20" dirty="0">
                <a:latin typeface="Carlito"/>
              </a:rPr>
              <a:t>Error Control</a:t>
            </a:r>
          </a:p>
          <a:p>
            <a:pPr marL="1497330" lvl="3" indent="-346075">
              <a:lnSpc>
                <a:spcPct val="100000"/>
              </a:lnSpc>
              <a:spcBef>
                <a:spcPts val="405"/>
              </a:spcBef>
              <a:buClr>
                <a:srgbClr val="0083B7"/>
              </a:buClr>
              <a:buFont typeface="Wingdings"/>
              <a:buChar char=""/>
              <a:tabLst>
                <a:tab pos="1497330" algn="l"/>
                <a:tab pos="1497965" algn="l"/>
              </a:tabLst>
            </a:pPr>
            <a:r>
              <a:rPr sz="2000" dirty="0">
                <a:latin typeface="Carlito"/>
                <a:cs typeface="Carlito"/>
              </a:rPr>
              <a:t>Error </a:t>
            </a:r>
            <a:r>
              <a:rPr sz="2000" spc="-20" dirty="0">
                <a:latin typeface="Carlito"/>
                <a:cs typeface="Carlito"/>
              </a:rPr>
              <a:t>Detection</a:t>
            </a:r>
            <a:endParaRPr sz="2000" dirty="0">
              <a:latin typeface="Carlito"/>
              <a:cs typeface="Carlito"/>
            </a:endParaRPr>
          </a:p>
          <a:p>
            <a:pPr marL="1497330" lvl="3" indent="-346075">
              <a:lnSpc>
                <a:spcPct val="100000"/>
              </a:lnSpc>
              <a:spcBef>
                <a:spcPts val="325"/>
              </a:spcBef>
              <a:buClr>
                <a:srgbClr val="0083B7"/>
              </a:buClr>
              <a:buFont typeface="Wingdings"/>
              <a:buChar char=""/>
              <a:tabLst>
                <a:tab pos="1497330" algn="l"/>
                <a:tab pos="1497965" algn="l"/>
              </a:tabLst>
            </a:pPr>
            <a:r>
              <a:rPr sz="2000" dirty="0">
                <a:latin typeface="Carlito"/>
                <a:cs typeface="Carlito"/>
              </a:rPr>
              <a:t>Error </a:t>
            </a:r>
            <a:r>
              <a:rPr sz="2000" spc="-5" dirty="0">
                <a:latin typeface="Carlito"/>
                <a:cs typeface="Carlito"/>
              </a:rPr>
              <a:t>Correction</a:t>
            </a:r>
            <a:endParaRPr sz="2000" dirty="0">
              <a:latin typeface="Carlito"/>
              <a:cs typeface="Carlito"/>
            </a:endParaRPr>
          </a:p>
          <a:p>
            <a:pPr marL="1497330" lvl="3" indent="-346075">
              <a:lnSpc>
                <a:spcPct val="100000"/>
              </a:lnSpc>
              <a:spcBef>
                <a:spcPts val="405"/>
              </a:spcBef>
              <a:buClr>
                <a:srgbClr val="0083B7"/>
              </a:buClr>
              <a:buFont typeface="Wingdings"/>
              <a:buChar char=""/>
              <a:tabLst>
                <a:tab pos="1497330" algn="l"/>
                <a:tab pos="1497965" algn="l"/>
              </a:tabLst>
            </a:pPr>
            <a:r>
              <a:rPr sz="2000" dirty="0">
                <a:latin typeface="Carlito"/>
                <a:cs typeface="Carlito"/>
              </a:rPr>
              <a:t>Retransmission </a:t>
            </a:r>
            <a:endParaRPr lang="en-US" sz="2000" dirty="0">
              <a:latin typeface="Carlito"/>
              <a:cs typeface="Carlito"/>
            </a:endParaRPr>
          </a:p>
          <a:p>
            <a:pPr marL="1497330" lvl="3" indent="-346075">
              <a:lnSpc>
                <a:spcPct val="100000"/>
              </a:lnSpc>
              <a:spcBef>
                <a:spcPts val="405"/>
              </a:spcBef>
              <a:buClr>
                <a:srgbClr val="0083B7"/>
              </a:buClr>
              <a:buFont typeface="Wingdings"/>
              <a:buChar char=""/>
              <a:tabLst>
                <a:tab pos="1497330" algn="l"/>
                <a:tab pos="1497965" algn="l"/>
              </a:tabLst>
            </a:pPr>
            <a:r>
              <a:rPr sz="2000" spc="-15" dirty="0">
                <a:latin typeface="Carlito"/>
                <a:cs typeface="Carlito"/>
              </a:rPr>
              <a:t>Flow Control</a:t>
            </a:r>
            <a:endParaRPr sz="2000" dirty="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3400" y="316102"/>
            <a:ext cx="8145780" cy="815975"/>
          </a:xfrm>
          <a:custGeom>
            <a:avLst/>
            <a:gdLst/>
            <a:ahLst/>
            <a:cxnLst/>
            <a:rect l="l" t="t" r="r" b="b"/>
            <a:pathLst>
              <a:path w="8145780" h="815975">
                <a:moveTo>
                  <a:pt x="8009508" y="0"/>
                </a:moveTo>
                <a:lnTo>
                  <a:pt x="135915" y="0"/>
                </a:lnTo>
                <a:lnTo>
                  <a:pt x="92958" y="6940"/>
                </a:lnTo>
                <a:lnTo>
                  <a:pt x="55648" y="26261"/>
                </a:lnTo>
                <a:lnTo>
                  <a:pt x="26225" y="55714"/>
                </a:lnTo>
                <a:lnTo>
                  <a:pt x="6929" y="93049"/>
                </a:lnTo>
                <a:lnTo>
                  <a:pt x="0" y="136017"/>
                </a:lnTo>
                <a:lnTo>
                  <a:pt x="0" y="679576"/>
                </a:lnTo>
                <a:lnTo>
                  <a:pt x="6929" y="722544"/>
                </a:lnTo>
                <a:lnTo>
                  <a:pt x="26225" y="759879"/>
                </a:lnTo>
                <a:lnTo>
                  <a:pt x="55648" y="789332"/>
                </a:lnTo>
                <a:lnTo>
                  <a:pt x="92958" y="808653"/>
                </a:lnTo>
                <a:lnTo>
                  <a:pt x="135915" y="815594"/>
                </a:lnTo>
                <a:lnTo>
                  <a:pt x="8009508" y="815594"/>
                </a:lnTo>
                <a:lnTo>
                  <a:pt x="8052463" y="808653"/>
                </a:lnTo>
                <a:lnTo>
                  <a:pt x="8089766" y="789332"/>
                </a:lnTo>
                <a:lnTo>
                  <a:pt x="8119182" y="759879"/>
                </a:lnTo>
                <a:lnTo>
                  <a:pt x="8138471" y="722544"/>
                </a:lnTo>
                <a:lnTo>
                  <a:pt x="8145399" y="679576"/>
                </a:lnTo>
                <a:lnTo>
                  <a:pt x="8145399" y="136017"/>
                </a:lnTo>
                <a:lnTo>
                  <a:pt x="8138471" y="93049"/>
                </a:lnTo>
                <a:lnTo>
                  <a:pt x="8119182" y="55714"/>
                </a:lnTo>
                <a:lnTo>
                  <a:pt x="8089766" y="26261"/>
                </a:lnTo>
                <a:lnTo>
                  <a:pt x="8052463" y="6940"/>
                </a:lnTo>
                <a:lnTo>
                  <a:pt x="8009508" y="0"/>
                </a:lnTo>
                <a:close/>
              </a:path>
            </a:pathLst>
          </a:custGeom>
          <a:solidFill>
            <a:srgbClr val="0061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90880" y="383540"/>
            <a:ext cx="7235190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spc="-5" dirty="0"/>
              <a:t>Data </a:t>
            </a:r>
            <a:r>
              <a:rPr sz="3600" spc="-10" dirty="0"/>
              <a:t>Link </a:t>
            </a:r>
            <a:r>
              <a:rPr sz="3600" spc="-40" dirty="0"/>
              <a:t>Layer </a:t>
            </a:r>
            <a:r>
              <a:rPr sz="3600" dirty="0"/>
              <a:t>– Accessing </a:t>
            </a:r>
            <a:r>
              <a:rPr sz="3600" spc="5" dirty="0"/>
              <a:t>the</a:t>
            </a:r>
            <a:r>
              <a:rPr sz="3600" spc="70" dirty="0"/>
              <a:t> </a:t>
            </a:r>
            <a:r>
              <a:rPr sz="3600" spc="-5" dirty="0"/>
              <a:t>Media</a:t>
            </a:r>
            <a:endParaRPr sz="3600"/>
          </a:p>
        </p:txBody>
      </p:sp>
      <p:sp>
        <p:nvSpPr>
          <p:cNvPr id="4" name="object 4"/>
          <p:cNvSpPr txBox="1"/>
          <p:nvPr/>
        </p:nvSpPr>
        <p:spPr>
          <a:xfrm>
            <a:off x="688975" y="1245552"/>
            <a:ext cx="702310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8775" indent="-346075">
              <a:lnSpc>
                <a:spcPct val="100000"/>
              </a:lnSpc>
              <a:spcBef>
                <a:spcPts val="100"/>
              </a:spcBef>
              <a:buClr>
                <a:srgbClr val="0083B7"/>
              </a:buClr>
              <a:buFont typeface="Wingdings"/>
              <a:buChar char=""/>
              <a:tabLst>
                <a:tab pos="358140" algn="l"/>
                <a:tab pos="358775" algn="l"/>
              </a:tabLst>
            </a:pPr>
            <a:r>
              <a:rPr sz="2400" spc="-20" dirty="0">
                <a:latin typeface="Carlito"/>
                <a:cs typeface="Carlito"/>
              </a:rPr>
              <a:t>Data </a:t>
            </a:r>
            <a:r>
              <a:rPr sz="2400" spc="10" dirty="0">
                <a:latin typeface="Carlito"/>
                <a:cs typeface="Carlito"/>
              </a:rPr>
              <a:t>Link </a:t>
            </a:r>
            <a:r>
              <a:rPr sz="2400" spc="-15" dirty="0">
                <a:latin typeface="Carlito"/>
                <a:cs typeface="Carlito"/>
              </a:rPr>
              <a:t>layer </a:t>
            </a:r>
            <a:r>
              <a:rPr sz="2400" spc="10" dirty="0">
                <a:latin typeface="Carlito"/>
                <a:cs typeface="Carlito"/>
              </a:rPr>
              <a:t>links </a:t>
            </a:r>
            <a:r>
              <a:rPr sz="2400" spc="5" dirty="0">
                <a:latin typeface="Carlito"/>
                <a:cs typeface="Carlito"/>
              </a:rPr>
              <a:t>the </a:t>
            </a:r>
            <a:r>
              <a:rPr sz="2400" spc="-15" dirty="0">
                <a:latin typeface="Carlito"/>
                <a:cs typeface="Carlito"/>
              </a:rPr>
              <a:t>software </a:t>
            </a:r>
            <a:r>
              <a:rPr sz="2400" spc="-5" dirty="0">
                <a:latin typeface="Carlito"/>
                <a:cs typeface="Carlito"/>
              </a:rPr>
              <a:t>and </a:t>
            </a:r>
            <a:r>
              <a:rPr sz="2400" spc="-20" dirty="0">
                <a:latin typeface="Carlito"/>
                <a:cs typeface="Carlito"/>
              </a:rPr>
              <a:t>hardware</a:t>
            </a:r>
            <a:r>
              <a:rPr sz="2400" spc="-45" dirty="0">
                <a:latin typeface="Carlito"/>
                <a:cs typeface="Carlito"/>
              </a:rPr>
              <a:t> </a:t>
            </a:r>
            <a:r>
              <a:rPr sz="2400" spc="-30" dirty="0">
                <a:latin typeface="Carlito"/>
                <a:cs typeface="Carlito"/>
              </a:rPr>
              <a:t>layers</a:t>
            </a:r>
            <a:endParaRPr sz="2400" dirty="0">
              <a:latin typeface="Carlito"/>
              <a:cs typeface="Carlito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05320" y="1676872"/>
            <a:ext cx="8786280" cy="50872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3400" y="316102"/>
            <a:ext cx="8145780" cy="815975"/>
          </a:xfrm>
          <a:custGeom>
            <a:avLst/>
            <a:gdLst/>
            <a:ahLst/>
            <a:cxnLst/>
            <a:rect l="l" t="t" r="r" b="b"/>
            <a:pathLst>
              <a:path w="8145780" h="815975">
                <a:moveTo>
                  <a:pt x="8009508" y="0"/>
                </a:moveTo>
                <a:lnTo>
                  <a:pt x="135915" y="0"/>
                </a:lnTo>
                <a:lnTo>
                  <a:pt x="92958" y="6940"/>
                </a:lnTo>
                <a:lnTo>
                  <a:pt x="55648" y="26261"/>
                </a:lnTo>
                <a:lnTo>
                  <a:pt x="26225" y="55714"/>
                </a:lnTo>
                <a:lnTo>
                  <a:pt x="6929" y="93049"/>
                </a:lnTo>
                <a:lnTo>
                  <a:pt x="0" y="136017"/>
                </a:lnTo>
                <a:lnTo>
                  <a:pt x="0" y="679576"/>
                </a:lnTo>
                <a:lnTo>
                  <a:pt x="6929" y="722544"/>
                </a:lnTo>
                <a:lnTo>
                  <a:pt x="26225" y="759879"/>
                </a:lnTo>
                <a:lnTo>
                  <a:pt x="55648" y="789332"/>
                </a:lnTo>
                <a:lnTo>
                  <a:pt x="92958" y="808653"/>
                </a:lnTo>
                <a:lnTo>
                  <a:pt x="135915" y="815594"/>
                </a:lnTo>
                <a:lnTo>
                  <a:pt x="8009508" y="815594"/>
                </a:lnTo>
                <a:lnTo>
                  <a:pt x="8052463" y="808653"/>
                </a:lnTo>
                <a:lnTo>
                  <a:pt x="8089766" y="789332"/>
                </a:lnTo>
                <a:lnTo>
                  <a:pt x="8119182" y="759879"/>
                </a:lnTo>
                <a:lnTo>
                  <a:pt x="8138471" y="722544"/>
                </a:lnTo>
                <a:lnTo>
                  <a:pt x="8145399" y="679576"/>
                </a:lnTo>
                <a:lnTo>
                  <a:pt x="8145399" y="136017"/>
                </a:lnTo>
                <a:lnTo>
                  <a:pt x="8138471" y="93049"/>
                </a:lnTo>
                <a:lnTo>
                  <a:pt x="8119182" y="55714"/>
                </a:lnTo>
                <a:lnTo>
                  <a:pt x="8089766" y="26261"/>
                </a:lnTo>
                <a:lnTo>
                  <a:pt x="8052463" y="6940"/>
                </a:lnTo>
                <a:lnTo>
                  <a:pt x="8009508" y="0"/>
                </a:lnTo>
                <a:close/>
              </a:path>
            </a:pathLst>
          </a:custGeom>
          <a:solidFill>
            <a:srgbClr val="0061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90880" y="383540"/>
            <a:ext cx="7235190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spc="-5" dirty="0"/>
              <a:t>Data </a:t>
            </a:r>
            <a:r>
              <a:rPr sz="3600" spc="-10" dirty="0"/>
              <a:t>Link </a:t>
            </a:r>
            <a:r>
              <a:rPr sz="3600" spc="-40" dirty="0"/>
              <a:t>Layer </a:t>
            </a:r>
            <a:r>
              <a:rPr sz="3600" dirty="0"/>
              <a:t>– Accessing </a:t>
            </a:r>
            <a:r>
              <a:rPr sz="3600" spc="5" dirty="0"/>
              <a:t>the</a:t>
            </a:r>
            <a:r>
              <a:rPr sz="3600" spc="70" dirty="0"/>
              <a:t> </a:t>
            </a:r>
            <a:r>
              <a:rPr sz="3600" spc="-5" dirty="0"/>
              <a:t>Media</a:t>
            </a:r>
            <a:endParaRPr sz="3600"/>
          </a:p>
        </p:txBody>
      </p:sp>
      <p:sp>
        <p:nvSpPr>
          <p:cNvPr id="4" name="object 4"/>
          <p:cNvSpPr txBox="1"/>
          <p:nvPr/>
        </p:nvSpPr>
        <p:spPr>
          <a:xfrm>
            <a:off x="688975" y="1245552"/>
            <a:ext cx="799719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8775" indent="-346075">
              <a:lnSpc>
                <a:spcPct val="100000"/>
              </a:lnSpc>
              <a:spcBef>
                <a:spcPts val="100"/>
              </a:spcBef>
              <a:buClr>
                <a:srgbClr val="0083B7"/>
              </a:buClr>
              <a:buFont typeface="Wingdings"/>
              <a:buChar char=""/>
              <a:tabLst>
                <a:tab pos="358140" algn="l"/>
                <a:tab pos="358775" algn="l"/>
              </a:tabLst>
            </a:pPr>
            <a:r>
              <a:rPr sz="2400" spc="-20" dirty="0">
                <a:latin typeface="Carlito"/>
                <a:cs typeface="Carlito"/>
              </a:rPr>
              <a:t>Data </a:t>
            </a:r>
            <a:r>
              <a:rPr sz="2400" spc="10" dirty="0">
                <a:latin typeface="Carlito"/>
                <a:cs typeface="Carlito"/>
              </a:rPr>
              <a:t>Link </a:t>
            </a:r>
            <a:r>
              <a:rPr sz="2400" spc="-15" dirty="0">
                <a:latin typeface="Carlito"/>
                <a:cs typeface="Carlito"/>
              </a:rPr>
              <a:t>layer </a:t>
            </a:r>
            <a:r>
              <a:rPr sz="2400" dirty="0">
                <a:latin typeface="Carlito"/>
                <a:cs typeface="Carlito"/>
              </a:rPr>
              <a:t>protocols </a:t>
            </a:r>
            <a:r>
              <a:rPr sz="2400" spc="-25" dirty="0">
                <a:latin typeface="Carlito"/>
                <a:cs typeface="Carlito"/>
              </a:rPr>
              <a:t>are </a:t>
            </a:r>
            <a:r>
              <a:rPr sz="2400" spc="-5" dirty="0">
                <a:latin typeface="Carlito"/>
                <a:cs typeface="Carlito"/>
              </a:rPr>
              <a:t>required </a:t>
            </a:r>
            <a:r>
              <a:rPr sz="2400" dirty="0">
                <a:latin typeface="Carlito"/>
                <a:cs typeface="Carlito"/>
              </a:rPr>
              <a:t>to control </a:t>
            </a:r>
            <a:r>
              <a:rPr sz="2400" spc="5" dirty="0">
                <a:latin typeface="Carlito"/>
                <a:cs typeface="Carlito"/>
              </a:rPr>
              <a:t>media</a:t>
            </a:r>
            <a:r>
              <a:rPr sz="2400" spc="-325" dirty="0">
                <a:latin typeface="Carlito"/>
                <a:cs typeface="Carlito"/>
              </a:rPr>
              <a:t> </a:t>
            </a:r>
            <a:r>
              <a:rPr sz="2400" spc="5" dirty="0">
                <a:latin typeface="Carlito"/>
                <a:cs typeface="Carlito"/>
              </a:rPr>
              <a:t>access</a:t>
            </a:r>
            <a:endParaRPr sz="2400" dirty="0">
              <a:latin typeface="Carlito"/>
              <a:cs typeface="Carlito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63525" y="1947275"/>
            <a:ext cx="8617584" cy="45968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55"/>
              </a:lnSpc>
            </a:pPr>
            <a:fld id="{81D60167-4931-47E6-BA6A-407CBD079E47}" type="slidenum">
              <a:rPr spc="-5" dirty="0"/>
              <a:t>23</a:t>
            </a:fld>
            <a:endParaRPr spc="-5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3400" y="316102"/>
            <a:ext cx="8145780" cy="815975"/>
          </a:xfrm>
          <a:custGeom>
            <a:avLst/>
            <a:gdLst/>
            <a:ahLst/>
            <a:cxnLst/>
            <a:rect l="l" t="t" r="r" b="b"/>
            <a:pathLst>
              <a:path w="8145780" h="815975">
                <a:moveTo>
                  <a:pt x="8009508" y="0"/>
                </a:moveTo>
                <a:lnTo>
                  <a:pt x="135915" y="0"/>
                </a:lnTo>
                <a:lnTo>
                  <a:pt x="92958" y="6940"/>
                </a:lnTo>
                <a:lnTo>
                  <a:pt x="55648" y="26261"/>
                </a:lnTo>
                <a:lnTo>
                  <a:pt x="26225" y="55714"/>
                </a:lnTo>
                <a:lnTo>
                  <a:pt x="6929" y="93049"/>
                </a:lnTo>
                <a:lnTo>
                  <a:pt x="0" y="136017"/>
                </a:lnTo>
                <a:lnTo>
                  <a:pt x="0" y="679576"/>
                </a:lnTo>
                <a:lnTo>
                  <a:pt x="6929" y="722544"/>
                </a:lnTo>
                <a:lnTo>
                  <a:pt x="26225" y="759879"/>
                </a:lnTo>
                <a:lnTo>
                  <a:pt x="55648" y="789332"/>
                </a:lnTo>
                <a:lnTo>
                  <a:pt x="92958" y="808653"/>
                </a:lnTo>
                <a:lnTo>
                  <a:pt x="135915" y="815594"/>
                </a:lnTo>
                <a:lnTo>
                  <a:pt x="8009508" y="815594"/>
                </a:lnTo>
                <a:lnTo>
                  <a:pt x="8052463" y="808653"/>
                </a:lnTo>
                <a:lnTo>
                  <a:pt x="8089766" y="789332"/>
                </a:lnTo>
                <a:lnTo>
                  <a:pt x="8119182" y="759879"/>
                </a:lnTo>
                <a:lnTo>
                  <a:pt x="8138471" y="722544"/>
                </a:lnTo>
                <a:lnTo>
                  <a:pt x="8145399" y="679576"/>
                </a:lnTo>
                <a:lnTo>
                  <a:pt x="8145399" y="136017"/>
                </a:lnTo>
                <a:lnTo>
                  <a:pt x="8138471" y="93049"/>
                </a:lnTo>
                <a:lnTo>
                  <a:pt x="8119182" y="55714"/>
                </a:lnTo>
                <a:lnTo>
                  <a:pt x="8089766" y="26261"/>
                </a:lnTo>
                <a:lnTo>
                  <a:pt x="8052463" y="6940"/>
                </a:lnTo>
                <a:lnTo>
                  <a:pt x="8009508" y="0"/>
                </a:lnTo>
                <a:close/>
              </a:path>
            </a:pathLst>
          </a:custGeom>
          <a:solidFill>
            <a:srgbClr val="0061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90880" y="383540"/>
            <a:ext cx="6237605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spc="-45" dirty="0"/>
              <a:t>MAC </a:t>
            </a:r>
            <a:r>
              <a:rPr sz="3600" spc="-5" dirty="0"/>
              <a:t>Multiple </a:t>
            </a:r>
            <a:r>
              <a:rPr sz="3600" dirty="0"/>
              <a:t>Access</a:t>
            </a:r>
            <a:r>
              <a:rPr sz="3600" spc="130" dirty="0"/>
              <a:t> </a:t>
            </a:r>
            <a:r>
              <a:rPr sz="3600" spc="-40" dirty="0"/>
              <a:t>Techniques</a:t>
            </a:r>
            <a:endParaRPr sz="3600"/>
          </a:p>
        </p:txBody>
      </p:sp>
      <p:sp>
        <p:nvSpPr>
          <p:cNvPr id="4" name="object 4"/>
          <p:cNvSpPr/>
          <p:nvPr/>
        </p:nvSpPr>
        <p:spPr>
          <a:xfrm>
            <a:off x="381000" y="1492250"/>
            <a:ext cx="8458199" cy="50496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3400" y="316102"/>
            <a:ext cx="8145780" cy="815975"/>
          </a:xfrm>
          <a:custGeom>
            <a:avLst/>
            <a:gdLst/>
            <a:ahLst/>
            <a:cxnLst/>
            <a:rect l="l" t="t" r="r" b="b"/>
            <a:pathLst>
              <a:path w="8145780" h="815975">
                <a:moveTo>
                  <a:pt x="8009508" y="0"/>
                </a:moveTo>
                <a:lnTo>
                  <a:pt x="135915" y="0"/>
                </a:lnTo>
                <a:lnTo>
                  <a:pt x="92958" y="6940"/>
                </a:lnTo>
                <a:lnTo>
                  <a:pt x="55648" y="26261"/>
                </a:lnTo>
                <a:lnTo>
                  <a:pt x="26225" y="55714"/>
                </a:lnTo>
                <a:lnTo>
                  <a:pt x="6929" y="93049"/>
                </a:lnTo>
                <a:lnTo>
                  <a:pt x="0" y="136017"/>
                </a:lnTo>
                <a:lnTo>
                  <a:pt x="0" y="679576"/>
                </a:lnTo>
                <a:lnTo>
                  <a:pt x="6929" y="722544"/>
                </a:lnTo>
                <a:lnTo>
                  <a:pt x="26225" y="759879"/>
                </a:lnTo>
                <a:lnTo>
                  <a:pt x="55648" y="789332"/>
                </a:lnTo>
                <a:lnTo>
                  <a:pt x="92958" y="808653"/>
                </a:lnTo>
                <a:lnTo>
                  <a:pt x="135915" y="815594"/>
                </a:lnTo>
                <a:lnTo>
                  <a:pt x="8009508" y="815594"/>
                </a:lnTo>
                <a:lnTo>
                  <a:pt x="8052463" y="808653"/>
                </a:lnTo>
                <a:lnTo>
                  <a:pt x="8089766" y="789332"/>
                </a:lnTo>
                <a:lnTo>
                  <a:pt x="8119182" y="759879"/>
                </a:lnTo>
                <a:lnTo>
                  <a:pt x="8138471" y="722544"/>
                </a:lnTo>
                <a:lnTo>
                  <a:pt x="8145399" y="679576"/>
                </a:lnTo>
                <a:lnTo>
                  <a:pt x="8145399" y="136017"/>
                </a:lnTo>
                <a:lnTo>
                  <a:pt x="8138471" y="93049"/>
                </a:lnTo>
                <a:lnTo>
                  <a:pt x="8119182" y="55714"/>
                </a:lnTo>
                <a:lnTo>
                  <a:pt x="8089766" y="26261"/>
                </a:lnTo>
                <a:lnTo>
                  <a:pt x="8052463" y="6940"/>
                </a:lnTo>
                <a:lnTo>
                  <a:pt x="8009508" y="0"/>
                </a:lnTo>
                <a:close/>
              </a:path>
            </a:pathLst>
          </a:custGeom>
          <a:solidFill>
            <a:srgbClr val="0061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90880" y="383540"/>
            <a:ext cx="6237605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spc="-45" dirty="0"/>
              <a:t>MAC </a:t>
            </a:r>
            <a:r>
              <a:rPr sz="3600" spc="-5" dirty="0"/>
              <a:t>Multiple </a:t>
            </a:r>
            <a:r>
              <a:rPr sz="3600" dirty="0"/>
              <a:t>Access</a:t>
            </a:r>
            <a:r>
              <a:rPr sz="3600" spc="130" dirty="0"/>
              <a:t> </a:t>
            </a:r>
            <a:r>
              <a:rPr sz="3600" spc="-40" dirty="0"/>
              <a:t>Techniques</a:t>
            </a:r>
            <a:endParaRPr sz="3600" dirty="0"/>
          </a:p>
        </p:txBody>
      </p:sp>
      <p:sp>
        <p:nvSpPr>
          <p:cNvPr id="4" name="object 4"/>
          <p:cNvSpPr txBox="1"/>
          <p:nvPr/>
        </p:nvSpPr>
        <p:spPr>
          <a:xfrm>
            <a:off x="706119" y="1137602"/>
            <a:ext cx="7788909" cy="55791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46379" indent="-233679">
              <a:lnSpc>
                <a:spcPct val="100000"/>
              </a:lnSpc>
              <a:spcBef>
                <a:spcPts val="90"/>
              </a:spcBef>
              <a:buClr>
                <a:srgbClr val="0083B7"/>
              </a:buClr>
              <a:buFont typeface="Wingdings"/>
              <a:buChar char=""/>
              <a:tabLst>
                <a:tab pos="246379" algn="l"/>
              </a:tabLst>
            </a:pPr>
            <a:r>
              <a:rPr sz="2250" spc="-15" dirty="0">
                <a:latin typeface="Carlito"/>
                <a:cs typeface="Carlito"/>
              </a:rPr>
              <a:t>Fixed</a:t>
            </a:r>
            <a:r>
              <a:rPr sz="2250" spc="-80" dirty="0">
                <a:latin typeface="Carlito"/>
                <a:cs typeface="Carlito"/>
              </a:rPr>
              <a:t> </a:t>
            </a:r>
            <a:r>
              <a:rPr sz="2250" spc="-15" dirty="0">
                <a:latin typeface="Carlito"/>
                <a:cs typeface="Carlito"/>
              </a:rPr>
              <a:t>assignment</a:t>
            </a:r>
            <a:endParaRPr sz="2250" dirty="0">
              <a:latin typeface="Carlito"/>
              <a:cs typeface="Carlito"/>
            </a:endParaRPr>
          </a:p>
          <a:p>
            <a:pPr marL="815975" marR="5080" lvl="1" indent="-346075">
              <a:lnSpc>
                <a:spcPct val="70300"/>
              </a:lnSpc>
              <a:spcBef>
                <a:spcPts val="810"/>
              </a:spcBef>
              <a:buClr>
                <a:srgbClr val="0083B7"/>
              </a:buClr>
              <a:buFont typeface="Courier New"/>
              <a:buChar char="o"/>
              <a:tabLst>
                <a:tab pos="815975" algn="l"/>
              </a:tabLst>
            </a:pPr>
            <a:r>
              <a:rPr sz="1900" spc="10" dirty="0">
                <a:latin typeface="Carlito"/>
                <a:cs typeface="Carlito"/>
              </a:rPr>
              <a:t>Partition</a:t>
            </a:r>
            <a:r>
              <a:rPr sz="1900" spc="-165" dirty="0">
                <a:latin typeface="Carlito"/>
                <a:cs typeface="Carlito"/>
              </a:rPr>
              <a:t> </a:t>
            </a:r>
            <a:r>
              <a:rPr sz="1900" spc="20" dirty="0">
                <a:latin typeface="Carlito"/>
                <a:cs typeface="Carlito"/>
              </a:rPr>
              <a:t>channel</a:t>
            </a:r>
            <a:r>
              <a:rPr sz="1900" spc="-145" dirty="0">
                <a:latin typeface="Carlito"/>
                <a:cs typeface="Carlito"/>
              </a:rPr>
              <a:t> </a:t>
            </a:r>
            <a:r>
              <a:rPr sz="1900" spc="-10" dirty="0">
                <a:latin typeface="Carlito"/>
                <a:cs typeface="Carlito"/>
              </a:rPr>
              <a:t>so</a:t>
            </a:r>
            <a:r>
              <a:rPr sz="1900" dirty="0">
                <a:latin typeface="Carlito"/>
                <a:cs typeface="Carlito"/>
              </a:rPr>
              <a:t> </a:t>
            </a:r>
            <a:r>
              <a:rPr sz="1900" spc="15" dirty="0">
                <a:latin typeface="Carlito"/>
                <a:cs typeface="Carlito"/>
              </a:rPr>
              <a:t>each</a:t>
            </a:r>
            <a:r>
              <a:rPr sz="1900" spc="-80" dirty="0">
                <a:latin typeface="Carlito"/>
                <a:cs typeface="Carlito"/>
              </a:rPr>
              <a:t> </a:t>
            </a:r>
            <a:r>
              <a:rPr sz="1900" spc="25" dirty="0">
                <a:latin typeface="Carlito"/>
                <a:cs typeface="Carlito"/>
              </a:rPr>
              <a:t>node</a:t>
            </a:r>
            <a:r>
              <a:rPr sz="1900" spc="-100" dirty="0">
                <a:latin typeface="Carlito"/>
                <a:cs typeface="Carlito"/>
              </a:rPr>
              <a:t> </a:t>
            </a:r>
            <a:r>
              <a:rPr sz="1900" dirty="0">
                <a:latin typeface="Carlito"/>
                <a:cs typeface="Carlito"/>
              </a:rPr>
              <a:t>gets</a:t>
            </a:r>
            <a:r>
              <a:rPr sz="1900" spc="-55" dirty="0">
                <a:latin typeface="Carlito"/>
                <a:cs typeface="Carlito"/>
              </a:rPr>
              <a:t> </a:t>
            </a:r>
            <a:r>
              <a:rPr sz="1900" spc="10" dirty="0">
                <a:latin typeface="Carlito"/>
                <a:cs typeface="Carlito"/>
              </a:rPr>
              <a:t>a slice</a:t>
            </a:r>
            <a:r>
              <a:rPr sz="1900" spc="-95" dirty="0">
                <a:latin typeface="Carlito"/>
                <a:cs typeface="Carlito"/>
              </a:rPr>
              <a:t> </a:t>
            </a:r>
            <a:r>
              <a:rPr sz="1900" spc="15" dirty="0">
                <a:latin typeface="Carlito"/>
                <a:cs typeface="Carlito"/>
              </a:rPr>
              <a:t>of</a:t>
            </a:r>
            <a:r>
              <a:rPr sz="1900" spc="-55" dirty="0">
                <a:latin typeface="Carlito"/>
                <a:cs typeface="Carlito"/>
              </a:rPr>
              <a:t> </a:t>
            </a:r>
            <a:r>
              <a:rPr sz="1900" spc="15" dirty="0">
                <a:latin typeface="Carlito"/>
                <a:cs typeface="Carlito"/>
              </a:rPr>
              <a:t>the</a:t>
            </a:r>
            <a:r>
              <a:rPr sz="1900" spc="60" dirty="0">
                <a:latin typeface="Carlito"/>
                <a:cs typeface="Carlito"/>
              </a:rPr>
              <a:t> </a:t>
            </a:r>
            <a:r>
              <a:rPr sz="1900" spc="25" dirty="0">
                <a:latin typeface="Carlito"/>
                <a:cs typeface="Carlito"/>
              </a:rPr>
              <a:t>bandwidth</a:t>
            </a:r>
            <a:r>
              <a:rPr sz="1900" spc="-60" dirty="0">
                <a:latin typeface="Carlito"/>
                <a:cs typeface="Carlito"/>
              </a:rPr>
              <a:t> </a:t>
            </a:r>
            <a:r>
              <a:rPr sz="1900" spc="10" dirty="0">
                <a:latin typeface="Carlito"/>
                <a:cs typeface="Carlito"/>
              </a:rPr>
              <a:t>–</a:t>
            </a:r>
            <a:r>
              <a:rPr sz="1900" spc="-185" dirty="0">
                <a:latin typeface="Carlito"/>
                <a:cs typeface="Carlito"/>
              </a:rPr>
              <a:t> </a:t>
            </a:r>
            <a:r>
              <a:rPr sz="1900" spc="25" dirty="0">
                <a:latin typeface="Carlito"/>
                <a:cs typeface="Carlito"/>
              </a:rPr>
              <a:t>Channel  </a:t>
            </a:r>
            <a:r>
              <a:rPr sz="1900" spc="10" dirty="0">
                <a:latin typeface="Carlito"/>
                <a:cs typeface="Carlito"/>
              </a:rPr>
              <a:t>Based.</a:t>
            </a:r>
            <a:endParaRPr sz="1900" dirty="0">
              <a:latin typeface="Carlito"/>
              <a:cs typeface="Carlito"/>
            </a:endParaRPr>
          </a:p>
          <a:p>
            <a:pPr marL="815975" lvl="1" indent="-346075">
              <a:lnSpc>
                <a:spcPct val="100000"/>
              </a:lnSpc>
              <a:spcBef>
                <a:spcPts val="125"/>
              </a:spcBef>
              <a:buClr>
                <a:srgbClr val="0083B7"/>
              </a:buClr>
              <a:buFont typeface="Courier New"/>
              <a:buChar char="o"/>
              <a:tabLst>
                <a:tab pos="815975" algn="l"/>
              </a:tabLst>
            </a:pPr>
            <a:r>
              <a:rPr sz="1900" spc="15" dirty="0">
                <a:latin typeface="Carlito"/>
                <a:cs typeface="Carlito"/>
              </a:rPr>
              <a:t>Essentially</a:t>
            </a:r>
            <a:r>
              <a:rPr sz="1900" spc="-185" dirty="0">
                <a:latin typeface="Carlito"/>
                <a:cs typeface="Carlito"/>
              </a:rPr>
              <a:t> </a:t>
            </a:r>
            <a:r>
              <a:rPr sz="1900" spc="10" dirty="0">
                <a:latin typeface="Carlito"/>
                <a:cs typeface="Carlito"/>
              </a:rPr>
              <a:t>circuit</a:t>
            </a:r>
            <a:r>
              <a:rPr sz="1900" spc="-195" dirty="0">
                <a:latin typeface="Carlito"/>
                <a:cs typeface="Carlito"/>
              </a:rPr>
              <a:t> </a:t>
            </a:r>
            <a:r>
              <a:rPr sz="1900" spc="10" dirty="0">
                <a:latin typeface="Carlito"/>
                <a:cs typeface="Carlito"/>
              </a:rPr>
              <a:t>switching</a:t>
            </a:r>
            <a:r>
              <a:rPr sz="1900" spc="-90" dirty="0">
                <a:latin typeface="Carlito"/>
                <a:cs typeface="Carlito"/>
              </a:rPr>
              <a:t> </a:t>
            </a:r>
            <a:r>
              <a:rPr sz="1900" spc="10" dirty="0">
                <a:latin typeface="Carlito"/>
                <a:cs typeface="Carlito"/>
              </a:rPr>
              <a:t>–</a:t>
            </a:r>
            <a:r>
              <a:rPr sz="1900" spc="-30" dirty="0">
                <a:latin typeface="Carlito"/>
                <a:cs typeface="Carlito"/>
              </a:rPr>
              <a:t> </a:t>
            </a:r>
            <a:r>
              <a:rPr sz="1900" spc="20" dirty="0">
                <a:latin typeface="Carlito"/>
                <a:cs typeface="Carlito"/>
              </a:rPr>
              <a:t>thus</a:t>
            </a:r>
            <a:r>
              <a:rPr sz="1900" spc="-65" dirty="0">
                <a:latin typeface="Carlito"/>
                <a:cs typeface="Carlito"/>
              </a:rPr>
              <a:t> </a:t>
            </a:r>
            <a:r>
              <a:rPr sz="1900" spc="15" dirty="0">
                <a:latin typeface="Carlito"/>
                <a:cs typeface="Carlito"/>
              </a:rPr>
              <a:t>inefficient</a:t>
            </a:r>
            <a:endParaRPr sz="1900" dirty="0">
              <a:latin typeface="Carlito"/>
              <a:cs typeface="Carlito"/>
            </a:endParaRPr>
          </a:p>
          <a:p>
            <a:pPr marL="815975" marR="106045" lvl="1" indent="-346075">
              <a:lnSpc>
                <a:spcPct val="70300"/>
              </a:lnSpc>
              <a:spcBef>
                <a:spcPts val="800"/>
              </a:spcBef>
              <a:buClr>
                <a:srgbClr val="0083B7"/>
              </a:buClr>
              <a:buFont typeface="Courier New"/>
              <a:buChar char="o"/>
              <a:tabLst>
                <a:tab pos="815975" algn="l"/>
              </a:tabLst>
            </a:pPr>
            <a:r>
              <a:rPr sz="1900" spc="5" dirty="0">
                <a:latin typeface="Carlito"/>
                <a:cs typeface="Carlito"/>
              </a:rPr>
              <a:t>Protocol</a:t>
            </a:r>
            <a:r>
              <a:rPr sz="1900" spc="-75" dirty="0">
                <a:latin typeface="Carlito"/>
                <a:cs typeface="Carlito"/>
              </a:rPr>
              <a:t> </a:t>
            </a:r>
            <a:r>
              <a:rPr sz="1900" spc="15" dirty="0">
                <a:latin typeface="Carlito"/>
                <a:cs typeface="Carlito"/>
              </a:rPr>
              <a:t>examples:</a:t>
            </a:r>
            <a:r>
              <a:rPr sz="1900" spc="254" dirty="0">
                <a:latin typeface="Carlito"/>
                <a:cs typeface="Carlito"/>
              </a:rPr>
              <a:t> </a:t>
            </a:r>
            <a:r>
              <a:rPr sz="1900" spc="25" dirty="0">
                <a:latin typeface="Carlito"/>
                <a:cs typeface="Carlito"/>
              </a:rPr>
              <a:t>TDMA,</a:t>
            </a:r>
            <a:r>
              <a:rPr sz="1900" spc="-105" dirty="0">
                <a:latin typeface="Carlito"/>
                <a:cs typeface="Carlito"/>
              </a:rPr>
              <a:t> </a:t>
            </a:r>
            <a:r>
              <a:rPr sz="1900" spc="20" dirty="0">
                <a:latin typeface="Carlito"/>
                <a:cs typeface="Carlito"/>
              </a:rPr>
              <a:t>FDMA,</a:t>
            </a:r>
            <a:r>
              <a:rPr sz="1900" spc="-110" dirty="0">
                <a:latin typeface="Carlito"/>
                <a:cs typeface="Carlito"/>
              </a:rPr>
              <a:t> </a:t>
            </a:r>
            <a:r>
              <a:rPr sz="1900" spc="25" dirty="0">
                <a:latin typeface="Carlito"/>
                <a:cs typeface="Carlito"/>
              </a:rPr>
              <a:t>CDMA</a:t>
            </a:r>
            <a:r>
              <a:rPr sz="1900" spc="-105" dirty="0">
                <a:latin typeface="Carlito"/>
                <a:cs typeface="Carlito"/>
              </a:rPr>
              <a:t> </a:t>
            </a:r>
            <a:r>
              <a:rPr sz="1900" spc="15" dirty="0">
                <a:latin typeface="Carlito"/>
                <a:cs typeface="Carlito"/>
              </a:rPr>
              <a:t>(all</a:t>
            </a:r>
            <a:r>
              <a:rPr sz="1900" spc="-70" dirty="0">
                <a:latin typeface="Carlito"/>
                <a:cs typeface="Carlito"/>
              </a:rPr>
              <a:t> </a:t>
            </a:r>
            <a:r>
              <a:rPr sz="1900" spc="5" dirty="0">
                <a:latin typeface="Carlito"/>
                <a:cs typeface="Carlito"/>
              </a:rPr>
              <a:t>used</a:t>
            </a:r>
            <a:r>
              <a:rPr sz="1900" spc="-80" dirty="0">
                <a:latin typeface="Carlito"/>
                <a:cs typeface="Carlito"/>
              </a:rPr>
              <a:t> </a:t>
            </a:r>
            <a:r>
              <a:rPr sz="1900" spc="25" dirty="0">
                <a:latin typeface="Carlito"/>
                <a:cs typeface="Carlito"/>
              </a:rPr>
              <a:t>in</a:t>
            </a:r>
            <a:r>
              <a:rPr sz="1900" spc="-85" dirty="0">
                <a:latin typeface="Carlito"/>
                <a:cs typeface="Carlito"/>
              </a:rPr>
              <a:t> </a:t>
            </a:r>
            <a:r>
              <a:rPr sz="1900" spc="10" dirty="0">
                <a:latin typeface="Carlito"/>
                <a:cs typeface="Carlito"/>
              </a:rPr>
              <a:t>wireless/cellular  </a:t>
            </a:r>
            <a:r>
              <a:rPr sz="1900" spc="15" dirty="0">
                <a:latin typeface="Carlito"/>
                <a:cs typeface="Carlito"/>
              </a:rPr>
              <a:t>environments </a:t>
            </a:r>
            <a:r>
              <a:rPr sz="1900" spc="10" dirty="0">
                <a:latin typeface="Carlito"/>
                <a:cs typeface="Carlito"/>
              </a:rPr>
              <a:t>–</a:t>
            </a:r>
            <a:r>
              <a:rPr sz="1900" spc="-254" dirty="0">
                <a:latin typeface="Carlito"/>
                <a:cs typeface="Carlito"/>
              </a:rPr>
              <a:t> </a:t>
            </a:r>
            <a:r>
              <a:rPr sz="1900" spc="10" dirty="0">
                <a:latin typeface="Carlito"/>
                <a:cs typeface="Carlito"/>
              </a:rPr>
              <a:t>3G/4G/WiMAX/Blutooth)</a:t>
            </a:r>
            <a:endParaRPr sz="1900" dirty="0">
              <a:latin typeface="Carlito"/>
              <a:cs typeface="Carlito"/>
            </a:endParaRPr>
          </a:p>
          <a:p>
            <a:pPr marL="246379" indent="-233679">
              <a:lnSpc>
                <a:spcPct val="100000"/>
              </a:lnSpc>
              <a:spcBef>
                <a:spcPts val="495"/>
              </a:spcBef>
              <a:buClr>
                <a:srgbClr val="0083B7"/>
              </a:buClr>
              <a:buFont typeface="Wingdings"/>
              <a:buChar char=""/>
              <a:tabLst>
                <a:tab pos="246379" algn="l"/>
              </a:tabLst>
            </a:pPr>
            <a:r>
              <a:rPr sz="2250" spc="-10" dirty="0">
                <a:latin typeface="Carlito"/>
                <a:cs typeface="Carlito"/>
              </a:rPr>
              <a:t>Contention-based</a:t>
            </a:r>
            <a:endParaRPr sz="2250" dirty="0">
              <a:latin typeface="Carlito"/>
              <a:cs typeface="Carlito"/>
            </a:endParaRPr>
          </a:p>
          <a:p>
            <a:pPr marL="815975" lvl="1" indent="-346075">
              <a:lnSpc>
                <a:spcPct val="100000"/>
              </a:lnSpc>
              <a:spcBef>
                <a:spcPts val="55"/>
              </a:spcBef>
              <a:buClr>
                <a:srgbClr val="0083B7"/>
              </a:buClr>
              <a:buFont typeface="Courier New"/>
              <a:buChar char="o"/>
              <a:tabLst>
                <a:tab pos="815975" algn="l"/>
              </a:tabLst>
            </a:pPr>
            <a:r>
              <a:rPr sz="1900" spc="25" dirty="0">
                <a:latin typeface="Carlito"/>
                <a:cs typeface="Carlito"/>
              </a:rPr>
              <a:t>Nodes</a:t>
            </a:r>
            <a:r>
              <a:rPr sz="1900" spc="-140" dirty="0">
                <a:latin typeface="Carlito"/>
                <a:cs typeface="Carlito"/>
              </a:rPr>
              <a:t> </a:t>
            </a:r>
            <a:r>
              <a:rPr sz="1900" spc="20" dirty="0">
                <a:latin typeface="Carlito"/>
                <a:cs typeface="Carlito"/>
              </a:rPr>
              <a:t>contends</a:t>
            </a:r>
            <a:r>
              <a:rPr sz="1900" spc="-225" dirty="0">
                <a:latin typeface="Carlito"/>
                <a:cs typeface="Carlito"/>
              </a:rPr>
              <a:t> </a:t>
            </a:r>
            <a:r>
              <a:rPr sz="1900" spc="30" dirty="0">
                <a:latin typeface="Carlito"/>
                <a:cs typeface="Carlito"/>
              </a:rPr>
              <a:t>equally</a:t>
            </a:r>
            <a:r>
              <a:rPr sz="1900" spc="-185" dirty="0">
                <a:latin typeface="Carlito"/>
                <a:cs typeface="Carlito"/>
              </a:rPr>
              <a:t> </a:t>
            </a:r>
            <a:r>
              <a:rPr sz="1900" spc="5" dirty="0">
                <a:latin typeface="Carlito"/>
                <a:cs typeface="Carlito"/>
              </a:rPr>
              <a:t>for</a:t>
            </a:r>
            <a:r>
              <a:rPr sz="1900" spc="-55" dirty="0">
                <a:latin typeface="Carlito"/>
                <a:cs typeface="Carlito"/>
              </a:rPr>
              <a:t> </a:t>
            </a:r>
            <a:r>
              <a:rPr sz="1900" spc="25" dirty="0">
                <a:latin typeface="Carlito"/>
                <a:cs typeface="Carlito"/>
              </a:rPr>
              <a:t>bandwidth</a:t>
            </a:r>
            <a:r>
              <a:rPr sz="1900" spc="-245" dirty="0">
                <a:latin typeface="Carlito"/>
                <a:cs typeface="Carlito"/>
              </a:rPr>
              <a:t> </a:t>
            </a:r>
            <a:r>
              <a:rPr sz="1900" spc="30" dirty="0">
                <a:latin typeface="Carlito"/>
                <a:cs typeface="Carlito"/>
              </a:rPr>
              <a:t>and</a:t>
            </a:r>
            <a:r>
              <a:rPr sz="1900" spc="-165" dirty="0">
                <a:latin typeface="Carlito"/>
                <a:cs typeface="Carlito"/>
              </a:rPr>
              <a:t> </a:t>
            </a:r>
            <a:r>
              <a:rPr sz="1900" spc="5" dirty="0">
                <a:latin typeface="Carlito"/>
                <a:cs typeface="Carlito"/>
              </a:rPr>
              <a:t>recover</a:t>
            </a:r>
            <a:r>
              <a:rPr sz="1900" spc="-55" dirty="0">
                <a:latin typeface="Carlito"/>
                <a:cs typeface="Carlito"/>
              </a:rPr>
              <a:t> </a:t>
            </a:r>
            <a:r>
              <a:rPr sz="1900" spc="-5" dirty="0">
                <a:latin typeface="Carlito"/>
                <a:cs typeface="Carlito"/>
              </a:rPr>
              <a:t>from</a:t>
            </a:r>
            <a:r>
              <a:rPr sz="1900" spc="-45" dirty="0">
                <a:latin typeface="Carlito"/>
                <a:cs typeface="Carlito"/>
              </a:rPr>
              <a:t> </a:t>
            </a:r>
            <a:r>
              <a:rPr sz="1900" spc="20" dirty="0">
                <a:latin typeface="Carlito"/>
                <a:cs typeface="Carlito"/>
              </a:rPr>
              <a:t>collisions</a:t>
            </a:r>
            <a:endParaRPr sz="1900" dirty="0">
              <a:latin typeface="Carlito"/>
              <a:cs typeface="Carlito"/>
            </a:endParaRPr>
          </a:p>
          <a:p>
            <a:pPr marL="815975" lvl="1" indent="-346075">
              <a:lnSpc>
                <a:spcPct val="100000"/>
              </a:lnSpc>
              <a:spcBef>
                <a:spcPts val="120"/>
              </a:spcBef>
              <a:buClr>
                <a:srgbClr val="0083B7"/>
              </a:buClr>
              <a:buFont typeface="Courier New"/>
              <a:buChar char="o"/>
              <a:tabLst>
                <a:tab pos="815975" algn="l"/>
              </a:tabLst>
            </a:pPr>
            <a:r>
              <a:rPr sz="1900" spc="5" dirty="0">
                <a:latin typeface="Carlito"/>
                <a:cs typeface="Carlito"/>
              </a:rPr>
              <a:t>Protocol</a:t>
            </a:r>
            <a:r>
              <a:rPr sz="1900" spc="-65" dirty="0">
                <a:latin typeface="Carlito"/>
                <a:cs typeface="Carlito"/>
              </a:rPr>
              <a:t> </a:t>
            </a:r>
            <a:r>
              <a:rPr sz="1900" spc="10" dirty="0">
                <a:latin typeface="Carlito"/>
                <a:cs typeface="Carlito"/>
              </a:rPr>
              <a:t>examples:</a:t>
            </a:r>
            <a:endParaRPr sz="1900" dirty="0">
              <a:latin typeface="Carlito"/>
              <a:cs typeface="Carlito"/>
            </a:endParaRPr>
          </a:p>
          <a:p>
            <a:pPr marL="1151890" lvl="2" indent="-346710">
              <a:lnSpc>
                <a:spcPct val="100000"/>
              </a:lnSpc>
              <a:spcBef>
                <a:spcPts val="125"/>
              </a:spcBef>
              <a:buClr>
                <a:srgbClr val="0083B7"/>
              </a:buClr>
              <a:buFont typeface="Arial"/>
              <a:buChar char="•"/>
              <a:tabLst>
                <a:tab pos="1151255" algn="l"/>
                <a:tab pos="1151890" algn="l"/>
              </a:tabLst>
            </a:pPr>
            <a:r>
              <a:rPr sz="1900" spc="15" dirty="0">
                <a:latin typeface="Carlito"/>
                <a:cs typeface="Carlito"/>
              </a:rPr>
              <a:t>CSMA/CD</a:t>
            </a:r>
            <a:r>
              <a:rPr sz="1900" spc="-85" dirty="0">
                <a:latin typeface="Carlito"/>
                <a:cs typeface="Carlito"/>
              </a:rPr>
              <a:t> </a:t>
            </a:r>
            <a:r>
              <a:rPr sz="1900" dirty="0">
                <a:latin typeface="Carlito"/>
                <a:cs typeface="Carlito"/>
              </a:rPr>
              <a:t>(used</a:t>
            </a:r>
            <a:r>
              <a:rPr sz="1900" spc="-80" dirty="0">
                <a:latin typeface="Carlito"/>
                <a:cs typeface="Carlito"/>
              </a:rPr>
              <a:t> </a:t>
            </a:r>
            <a:r>
              <a:rPr sz="1900" spc="25" dirty="0">
                <a:latin typeface="Carlito"/>
                <a:cs typeface="Carlito"/>
              </a:rPr>
              <a:t>in</a:t>
            </a:r>
            <a:r>
              <a:rPr sz="1900" spc="-85" dirty="0">
                <a:latin typeface="Carlito"/>
                <a:cs typeface="Carlito"/>
              </a:rPr>
              <a:t> </a:t>
            </a:r>
            <a:r>
              <a:rPr sz="1900" spc="10" dirty="0">
                <a:latin typeface="Carlito"/>
                <a:cs typeface="Carlito"/>
              </a:rPr>
              <a:t>Ethernet/IEEE</a:t>
            </a:r>
            <a:r>
              <a:rPr sz="1900" spc="-175" dirty="0">
                <a:latin typeface="Carlito"/>
                <a:cs typeface="Carlito"/>
              </a:rPr>
              <a:t> </a:t>
            </a:r>
            <a:r>
              <a:rPr sz="1900" dirty="0">
                <a:latin typeface="Carlito"/>
                <a:cs typeface="Carlito"/>
              </a:rPr>
              <a:t>802.3)</a:t>
            </a:r>
          </a:p>
          <a:p>
            <a:pPr marL="1151890" lvl="2" indent="-346710">
              <a:lnSpc>
                <a:spcPct val="100000"/>
              </a:lnSpc>
              <a:spcBef>
                <a:spcPts val="125"/>
              </a:spcBef>
              <a:buClr>
                <a:srgbClr val="0083B7"/>
              </a:buClr>
              <a:buFont typeface="Arial"/>
              <a:buChar char="•"/>
              <a:tabLst>
                <a:tab pos="1151255" algn="l"/>
                <a:tab pos="1151890" algn="l"/>
              </a:tabLst>
            </a:pPr>
            <a:r>
              <a:rPr sz="1900" spc="15" dirty="0">
                <a:latin typeface="Carlito"/>
                <a:cs typeface="Carlito"/>
              </a:rPr>
              <a:t>CSMA/CA</a:t>
            </a:r>
            <a:r>
              <a:rPr sz="1900" spc="-95" dirty="0">
                <a:latin typeface="Carlito"/>
                <a:cs typeface="Carlito"/>
              </a:rPr>
              <a:t> </a:t>
            </a:r>
            <a:r>
              <a:rPr sz="1900" dirty="0">
                <a:latin typeface="Carlito"/>
                <a:cs typeface="Carlito"/>
              </a:rPr>
              <a:t>(used</a:t>
            </a:r>
            <a:r>
              <a:rPr sz="1900" spc="-80" dirty="0">
                <a:latin typeface="Carlito"/>
                <a:cs typeface="Carlito"/>
              </a:rPr>
              <a:t> </a:t>
            </a:r>
            <a:r>
              <a:rPr sz="1900" spc="25" dirty="0">
                <a:latin typeface="Carlito"/>
                <a:cs typeface="Carlito"/>
              </a:rPr>
              <a:t>in</a:t>
            </a:r>
            <a:r>
              <a:rPr sz="1900" spc="-85" dirty="0">
                <a:latin typeface="Carlito"/>
                <a:cs typeface="Carlito"/>
              </a:rPr>
              <a:t> </a:t>
            </a:r>
            <a:r>
              <a:rPr sz="1900" spc="15" dirty="0">
                <a:latin typeface="Carlito"/>
                <a:cs typeface="Carlito"/>
              </a:rPr>
              <a:t>IEEE</a:t>
            </a:r>
            <a:r>
              <a:rPr sz="1900" spc="-95" dirty="0">
                <a:latin typeface="Carlito"/>
                <a:cs typeface="Carlito"/>
              </a:rPr>
              <a:t> </a:t>
            </a:r>
            <a:r>
              <a:rPr sz="1900" dirty="0">
                <a:latin typeface="Carlito"/>
                <a:cs typeface="Carlito"/>
              </a:rPr>
              <a:t>802.11/WiFi</a:t>
            </a:r>
            <a:r>
              <a:rPr sz="1900" spc="10" dirty="0">
                <a:latin typeface="Carlito"/>
                <a:cs typeface="Carlito"/>
              </a:rPr>
              <a:t> </a:t>
            </a:r>
            <a:r>
              <a:rPr sz="1900" spc="5" dirty="0">
                <a:latin typeface="Carlito"/>
                <a:cs typeface="Carlito"/>
              </a:rPr>
              <a:t>WLANs)</a:t>
            </a:r>
            <a:endParaRPr sz="1900" dirty="0">
              <a:latin typeface="Carlito"/>
              <a:cs typeface="Carlito"/>
            </a:endParaRPr>
          </a:p>
          <a:p>
            <a:pPr marL="1151890" lvl="2" indent="-346710">
              <a:lnSpc>
                <a:spcPct val="100000"/>
              </a:lnSpc>
              <a:spcBef>
                <a:spcPts val="120"/>
              </a:spcBef>
              <a:buClr>
                <a:srgbClr val="0083B7"/>
              </a:buClr>
              <a:buFont typeface="Arial"/>
              <a:buChar char="•"/>
              <a:tabLst>
                <a:tab pos="1151255" algn="l"/>
                <a:tab pos="1151890" algn="l"/>
              </a:tabLst>
            </a:pPr>
            <a:r>
              <a:rPr sz="1900" spc="25" dirty="0">
                <a:latin typeface="Carlito"/>
                <a:cs typeface="Carlito"/>
              </a:rPr>
              <a:t>The Aloha</a:t>
            </a:r>
            <a:r>
              <a:rPr sz="1900" spc="-290" dirty="0">
                <a:latin typeface="Carlito"/>
                <a:cs typeface="Carlito"/>
              </a:rPr>
              <a:t> </a:t>
            </a:r>
            <a:r>
              <a:rPr sz="1900" spc="5" dirty="0">
                <a:latin typeface="Carlito"/>
                <a:cs typeface="Carlito"/>
              </a:rPr>
              <a:t>Protocol</a:t>
            </a:r>
            <a:endParaRPr sz="1900" dirty="0">
              <a:latin typeface="Carlito"/>
              <a:cs typeface="Carlito"/>
            </a:endParaRPr>
          </a:p>
          <a:p>
            <a:pPr marL="246379" indent="-233679">
              <a:lnSpc>
                <a:spcPct val="100000"/>
              </a:lnSpc>
              <a:spcBef>
                <a:spcPts val="495"/>
              </a:spcBef>
              <a:buClr>
                <a:srgbClr val="0083B7"/>
              </a:buClr>
              <a:buFont typeface="Wingdings"/>
              <a:buChar char=""/>
              <a:tabLst>
                <a:tab pos="246379" algn="l"/>
              </a:tabLst>
            </a:pPr>
            <a:r>
              <a:rPr sz="2250" spc="-5" dirty="0">
                <a:latin typeface="Carlito"/>
                <a:cs typeface="Carlito"/>
              </a:rPr>
              <a:t>Token-based </a:t>
            </a:r>
            <a:r>
              <a:rPr sz="2250" dirty="0">
                <a:latin typeface="Carlito"/>
                <a:cs typeface="Carlito"/>
              </a:rPr>
              <a:t>or</a:t>
            </a:r>
            <a:r>
              <a:rPr sz="2250" spc="-250" dirty="0">
                <a:latin typeface="Carlito"/>
                <a:cs typeface="Carlito"/>
              </a:rPr>
              <a:t> </a:t>
            </a:r>
            <a:r>
              <a:rPr sz="2250" spc="-15" dirty="0">
                <a:latin typeface="Carlito"/>
                <a:cs typeface="Carlito"/>
              </a:rPr>
              <a:t>reservation-based</a:t>
            </a:r>
            <a:endParaRPr sz="2250" dirty="0">
              <a:latin typeface="Carlito"/>
              <a:cs typeface="Carlito"/>
            </a:endParaRPr>
          </a:p>
          <a:p>
            <a:pPr marL="815975" lvl="1" indent="-346075">
              <a:lnSpc>
                <a:spcPct val="100000"/>
              </a:lnSpc>
              <a:spcBef>
                <a:spcPts val="135"/>
              </a:spcBef>
              <a:buClr>
                <a:srgbClr val="0083B7"/>
              </a:buClr>
              <a:buFont typeface="Courier New"/>
              <a:buChar char="o"/>
              <a:tabLst>
                <a:tab pos="815975" algn="l"/>
              </a:tabLst>
            </a:pPr>
            <a:r>
              <a:rPr sz="1900" spc="20" dirty="0">
                <a:latin typeface="Carlito"/>
                <a:cs typeface="Carlito"/>
              </a:rPr>
              <a:t>Take</a:t>
            </a:r>
            <a:r>
              <a:rPr sz="1900" spc="-110" dirty="0">
                <a:latin typeface="Carlito"/>
                <a:cs typeface="Carlito"/>
              </a:rPr>
              <a:t> </a:t>
            </a:r>
            <a:r>
              <a:rPr sz="1900" spc="10" dirty="0">
                <a:latin typeface="Carlito"/>
                <a:cs typeface="Carlito"/>
              </a:rPr>
              <a:t>turns</a:t>
            </a:r>
            <a:r>
              <a:rPr sz="1900" spc="-65" dirty="0">
                <a:latin typeface="Carlito"/>
                <a:cs typeface="Carlito"/>
              </a:rPr>
              <a:t> </a:t>
            </a:r>
            <a:r>
              <a:rPr sz="1900" spc="15" dirty="0">
                <a:latin typeface="Carlito"/>
                <a:cs typeface="Carlito"/>
              </a:rPr>
              <a:t>using</a:t>
            </a:r>
            <a:r>
              <a:rPr sz="1900" spc="-135" dirty="0">
                <a:latin typeface="Carlito"/>
                <a:cs typeface="Carlito"/>
              </a:rPr>
              <a:t> </a:t>
            </a:r>
            <a:r>
              <a:rPr sz="1900" spc="15" dirty="0">
                <a:latin typeface="Carlito"/>
                <a:cs typeface="Carlito"/>
              </a:rPr>
              <a:t>the</a:t>
            </a:r>
            <a:r>
              <a:rPr sz="1900" spc="-30" dirty="0">
                <a:latin typeface="Carlito"/>
                <a:cs typeface="Carlito"/>
              </a:rPr>
              <a:t> </a:t>
            </a:r>
            <a:r>
              <a:rPr sz="1900" spc="20" dirty="0">
                <a:latin typeface="Carlito"/>
                <a:cs typeface="Carlito"/>
              </a:rPr>
              <a:t>channel</a:t>
            </a:r>
            <a:endParaRPr sz="1900" dirty="0">
              <a:latin typeface="Carlito"/>
              <a:cs typeface="Carlito"/>
            </a:endParaRPr>
          </a:p>
          <a:p>
            <a:pPr marL="815975" lvl="1" indent="-346075">
              <a:lnSpc>
                <a:spcPct val="100000"/>
              </a:lnSpc>
              <a:spcBef>
                <a:spcPts val="45"/>
              </a:spcBef>
              <a:buClr>
                <a:srgbClr val="0083B7"/>
              </a:buClr>
              <a:buFont typeface="Courier New"/>
              <a:buChar char="o"/>
              <a:tabLst>
                <a:tab pos="815975" algn="l"/>
              </a:tabLst>
            </a:pPr>
            <a:r>
              <a:rPr sz="1900" spc="5" dirty="0">
                <a:latin typeface="Carlito"/>
                <a:cs typeface="Carlito"/>
              </a:rPr>
              <a:t>Protocol</a:t>
            </a:r>
            <a:r>
              <a:rPr sz="1900" spc="-80" dirty="0">
                <a:latin typeface="Carlito"/>
                <a:cs typeface="Carlito"/>
              </a:rPr>
              <a:t> </a:t>
            </a:r>
            <a:r>
              <a:rPr sz="1900" spc="15" dirty="0">
                <a:latin typeface="Carlito"/>
                <a:cs typeface="Carlito"/>
              </a:rPr>
              <a:t>examples:</a:t>
            </a:r>
            <a:endParaRPr sz="1900" dirty="0">
              <a:latin typeface="Carlito"/>
              <a:cs typeface="Carlito"/>
            </a:endParaRPr>
          </a:p>
          <a:p>
            <a:pPr marL="1212850" lvl="2" indent="-396875">
              <a:lnSpc>
                <a:spcPct val="100000"/>
              </a:lnSpc>
              <a:spcBef>
                <a:spcPts val="204"/>
              </a:spcBef>
              <a:buClr>
                <a:srgbClr val="0083B7"/>
              </a:buClr>
              <a:buFont typeface="Arial"/>
              <a:buChar char="•"/>
              <a:tabLst>
                <a:tab pos="1212215" algn="l"/>
                <a:tab pos="1212850" algn="l"/>
              </a:tabLst>
            </a:pPr>
            <a:r>
              <a:rPr sz="1900" spc="20" dirty="0">
                <a:latin typeface="Carlito"/>
                <a:cs typeface="Carlito"/>
              </a:rPr>
              <a:t>Token</a:t>
            </a:r>
            <a:r>
              <a:rPr sz="1900" spc="-90" dirty="0">
                <a:latin typeface="Carlito"/>
                <a:cs typeface="Carlito"/>
              </a:rPr>
              <a:t> </a:t>
            </a:r>
            <a:r>
              <a:rPr sz="1900" spc="25" dirty="0">
                <a:latin typeface="Carlito"/>
                <a:cs typeface="Carlito"/>
              </a:rPr>
              <a:t>bus</a:t>
            </a:r>
            <a:r>
              <a:rPr sz="1900" spc="-145" dirty="0">
                <a:latin typeface="Carlito"/>
                <a:cs typeface="Carlito"/>
              </a:rPr>
              <a:t> </a:t>
            </a:r>
            <a:r>
              <a:rPr sz="1900" spc="10" dirty="0">
                <a:latin typeface="Carlito"/>
                <a:cs typeface="Carlito"/>
              </a:rPr>
              <a:t>(IEEE</a:t>
            </a:r>
            <a:r>
              <a:rPr sz="1900" spc="-95" dirty="0">
                <a:latin typeface="Carlito"/>
                <a:cs typeface="Carlito"/>
              </a:rPr>
              <a:t> </a:t>
            </a:r>
            <a:r>
              <a:rPr sz="1900" spc="-10" dirty="0">
                <a:latin typeface="Carlito"/>
                <a:cs typeface="Carlito"/>
              </a:rPr>
              <a:t>802.4)</a:t>
            </a:r>
            <a:endParaRPr sz="1900" dirty="0">
              <a:latin typeface="Carlito"/>
              <a:cs typeface="Carlito"/>
            </a:endParaRPr>
          </a:p>
          <a:p>
            <a:pPr marL="1212850" lvl="2" indent="-396875">
              <a:lnSpc>
                <a:spcPct val="100000"/>
              </a:lnSpc>
              <a:spcBef>
                <a:spcPts val="280"/>
              </a:spcBef>
              <a:buClr>
                <a:srgbClr val="0083B7"/>
              </a:buClr>
              <a:buFont typeface="Arial"/>
              <a:buChar char="•"/>
              <a:tabLst>
                <a:tab pos="1212215" algn="l"/>
                <a:tab pos="1212850" algn="l"/>
              </a:tabLst>
            </a:pPr>
            <a:r>
              <a:rPr sz="1900" spc="20" dirty="0">
                <a:latin typeface="Carlito"/>
                <a:cs typeface="Carlito"/>
              </a:rPr>
              <a:t>Token</a:t>
            </a:r>
            <a:r>
              <a:rPr sz="1900" spc="-90" dirty="0">
                <a:latin typeface="Carlito"/>
                <a:cs typeface="Carlito"/>
              </a:rPr>
              <a:t> </a:t>
            </a:r>
            <a:r>
              <a:rPr sz="1900" spc="15" dirty="0">
                <a:latin typeface="Carlito"/>
                <a:cs typeface="Carlito"/>
              </a:rPr>
              <a:t>ring</a:t>
            </a:r>
            <a:r>
              <a:rPr sz="1900" spc="-135" dirty="0">
                <a:latin typeface="Carlito"/>
                <a:cs typeface="Carlito"/>
              </a:rPr>
              <a:t> </a:t>
            </a:r>
            <a:r>
              <a:rPr sz="1900" spc="10" dirty="0">
                <a:latin typeface="Carlito"/>
                <a:cs typeface="Carlito"/>
              </a:rPr>
              <a:t>(IEEE</a:t>
            </a:r>
            <a:r>
              <a:rPr sz="1900" spc="-95" dirty="0">
                <a:latin typeface="Carlito"/>
                <a:cs typeface="Carlito"/>
              </a:rPr>
              <a:t> </a:t>
            </a:r>
            <a:r>
              <a:rPr sz="1900" spc="-10" dirty="0">
                <a:latin typeface="Carlito"/>
                <a:cs typeface="Carlito"/>
              </a:rPr>
              <a:t>802.5)</a:t>
            </a:r>
            <a:endParaRPr sz="1900" dirty="0">
              <a:latin typeface="Carlito"/>
              <a:cs typeface="Carlito"/>
            </a:endParaRPr>
          </a:p>
          <a:p>
            <a:pPr marL="1212850" lvl="2" indent="-396875">
              <a:lnSpc>
                <a:spcPct val="100000"/>
              </a:lnSpc>
              <a:spcBef>
                <a:spcPts val="204"/>
              </a:spcBef>
              <a:buClr>
                <a:srgbClr val="0083B7"/>
              </a:buClr>
              <a:buFont typeface="Arial"/>
              <a:buChar char="•"/>
              <a:tabLst>
                <a:tab pos="1212215" algn="l"/>
                <a:tab pos="1212850" algn="l"/>
              </a:tabLst>
            </a:pPr>
            <a:r>
              <a:rPr sz="1900" spc="20" dirty="0">
                <a:latin typeface="Carlito"/>
                <a:cs typeface="Carlito"/>
              </a:rPr>
              <a:t>Token</a:t>
            </a:r>
            <a:r>
              <a:rPr sz="1900" spc="-90" dirty="0">
                <a:latin typeface="Carlito"/>
                <a:cs typeface="Carlito"/>
              </a:rPr>
              <a:t> </a:t>
            </a:r>
            <a:r>
              <a:rPr sz="1900" spc="15" dirty="0">
                <a:latin typeface="Carlito"/>
                <a:cs typeface="Carlito"/>
              </a:rPr>
              <a:t>passing</a:t>
            </a:r>
            <a:r>
              <a:rPr sz="1900" spc="-215" dirty="0">
                <a:latin typeface="Carlito"/>
                <a:cs typeface="Carlito"/>
              </a:rPr>
              <a:t> </a:t>
            </a:r>
            <a:r>
              <a:rPr sz="1900" dirty="0">
                <a:latin typeface="Carlito"/>
                <a:cs typeface="Carlito"/>
              </a:rPr>
              <a:t>(used </a:t>
            </a:r>
            <a:r>
              <a:rPr sz="1900" spc="25" dirty="0">
                <a:latin typeface="Carlito"/>
                <a:cs typeface="Carlito"/>
              </a:rPr>
              <a:t>in</a:t>
            </a:r>
            <a:r>
              <a:rPr sz="1900" spc="-85" dirty="0">
                <a:latin typeface="Carlito"/>
                <a:cs typeface="Carlito"/>
              </a:rPr>
              <a:t> </a:t>
            </a:r>
            <a:r>
              <a:rPr sz="1900" spc="10" dirty="0">
                <a:latin typeface="Carlito"/>
                <a:cs typeface="Carlito"/>
              </a:rPr>
              <a:t>FDDI)</a:t>
            </a:r>
            <a:endParaRPr sz="1900" dirty="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3400" y="316102"/>
            <a:ext cx="8145780" cy="815975"/>
          </a:xfrm>
          <a:custGeom>
            <a:avLst/>
            <a:gdLst/>
            <a:ahLst/>
            <a:cxnLst/>
            <a:rect l="l" t="t" r="r" b="b"/>
            <a:pathLst>
              <a:path w="8145780" h="815975">
                <a:moveTo>
                  <a:pt x="8009508" y="0"/>
                </a:moveTo>
                <a:lnTo>
                  <a:pt x="135915" y="0"/>
                </a:lnTo>
                <a:lnTo>
                  <a:pt x="92958" y="6940"/>
                </a:lnTo>
                <a:lnTo>
                  <a:pt x="55648" y="26261"/>
                </a:lnTo>
                <a:lnTo>
                  <a:pt x="26225" y="55714"/>
                </a:lnTo>
                <a:lnTo>
                  <a:pt x="6929" y="93049"/>
                </a:lnTo>
                <a:lnTo>
                  <a:pt x="0" y="136017"/>
                </a:lnTo>
                <a:lnTo>
                  <a:pt x="0" y="679576"/>
                </a:lnTo>
                <a:lnTo>
                  <a:pt x="6929" y="722544"/>
                </a:lnTo>
                <a:lnTo>
                  <a:pt x="26225" y="759879"/>
                </a:lnTo>
                <a:lnTo>
                  <a:pt x="55648" y="789332"/>
                </a:lnTo>
                <a:lnTo>
                  <a:pt x="92958" y="808653"/>
                </a:lnTo>
                <a:lnTo>
                  <a:pt x="135915" y="815594"/>
                </a:lnTo>
                <a:lnTo>
                  <a:pt x="8009508" y="815594"/>
                </a:lnTo>
                <a:lnTo>
                  <a:pt x="8052463" y="808653"/>
                </a:lnTo>
                <a:lnTo>
                  <a:pt x="8089766" y="789332"/>
                </a:lnTo>
                <a:lnTo>
                  <a:pt x="8119182" y="759879"/>
                </a:lnTo>
                <a:lnTo>
                  <a:pt x="8138471" y="722544"/>
                </a:lnTo>
                <a:lnTo>
                  <a:pt x="8145399" y="679576"/>
                </a:lnTo>
                <a:lnTo>
                  <a:pt x="8145399" y="136017"/>
                </a:lnTo>
                <a:lnTo>
                  <a:pt x="8138471" y="93049"/>
                </a:lnTo>
                <a:lnTo>
                  <a:pt x="8119182" y="55714"/>
                </a:lnTo>
                <a:lnTo>
                  <a:pt x="8089766" y="26261"/>
                </a:lnTo>
                <a:lnTo>
                  <a:pt x="8052463" y="6940"/>
                </a:lnTo>
                <a:lnTo>
                  <a:pt x="8009508" y="0"/>
                </a:lnTo>
                <a:close/>
              </a:path>
            </a:pathLst>
          </a:custGeom>
          <a:solidFill>
            <a:srgbClr val="0061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90880" y="383540"/>
            <a:ext cx="2812415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dirty="0"/>
              <a:t>IEEE</a:t>
            </a:r>
            <a:r>
              <a:rPr sz="3600" spc="-60" dirty="0"/>
              <a:t> </a:t>
            </a:r>
            <a:r>
              <a:rPr sz="3600" spc="-20" dirty="0"/>
              <a:t>Standards</a:t>
            </a:r>
            <a:endParaRPr sz="3600"/>
          </a:p>
        </p:txBody>
      </p:sp>
      <p:sp>
        <p:nvSpPr>
          <p:cNvPr id="4" name="object 4"/>
          <p:cNvSpPr txBox="1"/>
          <p:nvPr/>
        </p:nvSpPr>
        <p:spPr>
          <a:xfrm>
            <a:off x="706119" y="1065868"/>
            <a:ext cx="7747634" cy="5286375"/>
          </a:xfrm>
          <a:prstGeom prst="rect">
            <a:avLst/>
          </a:prstGeom>
        </p:spPr>
        <p:txBody>
          <a:bodyPr vert="horz" wrap="square" lIns="0" tIns="114935" rIns="0" bIns="0" rtlCol="0">
            <a:spAutoFit/>
          </a:bodyPr>
          <a:lstStyle/>
          <a:p>
            <a:pPr marL="246379" indent="-233679">
              <a:lnSpc>
                <a:spcPct val="100000"/>
              </a:lnSpc>
              <a:spcBef>
                <a:spcPts val="905"/>
              </a:spcBef>
              <a:buClr>
                <a:srgbClr val="0083B7"/>
              </a:buClr>
              <a:buFont typeface="Wingdings"/>
              <a:buChar char=""/>
              <a:tabLst>
                <a:tab pos="246379" algn="l"/>
              </a:tabLst>
            </a:pPr>
            <a:r>
              <a:rPr sz="2400" spc="15" dirty="0">
                <a:latin typeface="Carlito"/>
                <a:cs typeface="Carlito"/>
              </a:rPr>
              <a:t>IEEE </a:t>
            </a:r>
            <a:r>
              <a:rPr sz="2400" spc="-10" dirty="0">
                <a:latin typeface="Carlito"/>
                <a:cs typeface="Carlito"/>
              </a:rPr>
              <a:t>802.1: Standards related </a:t>
            </a:r>
            <a:r>
              <a:rPr sz="2400" dirty="0">
                <a:latin typeface="Carlito"/>
                <a:cs typeface="Carlito"/>
              </a:rPr>
              <a:t>to </a:t>
            </a:r>
            <a:r>
              <a:rPr sz="2400" spc="-10" dirty="0">
                <a:latin typeface="Carlito"/>
                <a:cs typeface="Carlito"/>
              </a:rPr>
              <a:t>network</a:t>
            </a:r>
            <a:r>
              <a:rPr sz="2400" spc="-50" dirty="0">
                <a:latin typeface="Carlito"/>
                <a:cs typeface="Carlito"/>
              </a:rPr>
              <a:t> </a:t>
            </a:r>
            <a:r>
              <a:rPr sz="2400" spc="-5" dirty="0">
                <a:latin typeface="Carlito"/>
                <a:cs typeface="Carlito"/>
              </a:rPr>
              <a:t>management.</a:t>
            </a:r>
            <a:endParaRPr sz="2400" dirty="0">
              <a:latin typeface="Carlito"/>
              <a:cs typeface="Carlito"/>
            </a:endParaRPr>
          </a:p>
          <a:p>
            <a:pPr marL="246379" marR="158115" indent="-233679">
              <a:lnSpc>
                <a:spcPts val="2330"/>
              </a:lnSpc>
              <a:spcBef>
                <a:spcPts val="1340"/>
              </a:spcBef>
              <a:buClr>
                <a:srgbClr val="0083B7"/>
              </a:buClr>
              <a:buFont typeface="Wingdings"/>
              <a:buChar char=""/>
              <a:tabLst>
                <a:tab pos="246379" algn="l"/>
              </a:tabLst>
            </a:pPr>
            <a:r>
              <a:rPr sz="2400" spc="15" dirty="0">
                <a:latin typeface="Carlito"/>
                <a:cs typeface="Carlito"/>
              </a:rPr>
              <a:t>IEEE</a:t>
            </a:r>
            <a:r>
              <a:rPr sz="2400" spc="-120" dirty="0">
                <a:latin typeface="Carlito"/>
                <a:cs typeface="Carlito"/>
              </a:rPr>
              <a:t> </a:t>
            </a:r>
            <a:r>
              <a:rPr sz="2400" spc="-10" dirty="0">
                <a:latin typeface="Carlito"/>
                <a:cs typeface="Carlito"/>
              </a:rPr>
              <a:t>802.2:</a:t>
            </a:r>
            <a:r>
              <a:rPr sz="2400" spc="15" dirty="0">
                <a:latin typeface="Carlito"/>
                <a:cs typeface="Carlito"/>
              </a:rPr>
              <a:t> It</a:t>
            </a:r>
            <a:r>
              <a:rPr sz="2400" spc="-65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defines</a:t>
            </a:r>
            <a:r>
              <a:rPr sz="2400" spc="-30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Logical</a:t>
            </a:r>
            <a:r>
              <a:rPr sz="2400" spc="-55" dirty="0">
                <a:latin typeface="Carlito"/>
                <a:cs typeface="Carlito"/>
              </a:rPr>
              <a:t> </a:t>
            </a:r>
            <a:r>
              <a:rPr sz="2400" spc="10" dirty="0">
                <a:latin typeface="Carlito"/>
                <a:cs typeface="Carlito"/>
              </a:rPr>
              <a:t>Link</a:t>
            </a:r>
            <a:r>
              <a:rPr sz="2400" spc="-30" dirty="0">
                <a:latin typeface="Carlito"/>
                <a:cs typeface="Carlito"/>
              </a:rPr>
              <a:t> </a:t>
            </a:r>
            <a:r>
              <a:rPr sz="2400" spc="-5" dirty="0">
                <a:latin typeface="Carlito"/>
                <a:cs typeface="Carlito"/>
              </a:rPr>
              <a:t>Control</a:t>
            </a:r>
            <a:r>
              <a:rPr sz="2400" spc="-55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(LLC),</a:t>
            </a:r>
            <a:r>
              <a:rPr sz="2400" spc="-20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which</a:t>
            </a:r>
            <a:r>
              <a:rPr sz="2400" spc="-40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is</a:t>
            </a:r>
            <a:r>
              <a:rPr sz="2400" spc="-40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the  </a:t>
            </a:r>
            <a:r>
              <a:rPr sz="2400" spc="10" dirty="0">
                <a:latin typeface="Carlito"/>
                <a:cs typeface="Carlito"/>
              </a:rPr>
              <a:t>upper </a:t>
            </a:r>
            <a:r>
              <a:rPr sz="2400" dirty="0">
                <a:latin typeface="Carlito"/>
                <a:cs typeface="Carlito"/>
              </a:rPr>
              <a:t>sub-layer </a:t>
            </a:r>
            <a:r>
              <a:rPr sz="2400" spc="5" dirty="0">
                <a:latin typeface="Carlito"/>
                <a:cs typeface="Carlito"/>
              </a:rPr>
              <a:t>of </a:t>
            </a:r>
            <a:r>
              <a:rPr sz="2400" dirty="0">
                <a:latin typeface="Carlito"/>
                <a:cs typeface="Carlito"/>
              </a:rPr>
              <a:t>the </a:t>
            </a:r>
            <a:r>
              <a:rPr sz="2400" spc="-5" dirty="0">
                <a:latin typeface="Carlito"/>
                <a:cs typeface="Carlito"/>
              </a:rPr>
              <a:t>data </a:t>
            </a:r>
            <a:r>
              <a:rPr sz="2400" spc="5" dirty="0">
                <a:latin typeface="Carlito"/>
                <a:cs typeface="Carlito"/>
              </a:rPr>
              <a:t>link </a:t>
            </a:r>
            <a:r>
              <a:rPr sz="2400" dirty="0">
                <a:latin typeface="Carlito"/>
                <a:cs typeface="Carlito"/>
              </a:rPr>
              <a:t>layer </a:t>
            </a:r>
            <a:r>
              <a:rPr sz="2400" spc="5" dirty="0">
                <a:latin typeface="Carlito"/>
                <a:cs typeface="Carlito"/>
              </a:rPr>
              <a:t>of </a:t>
            </a:r>
            <a:r>
              <a:rPr sz="2400" dirty="0">
                <a:latin typeface="Carlito"/>
                <a:cs typeface="Carlito"/>
              </a:rPr>
              <a:t>the </a:t>
            </a:r>
            <a:r>
              <a:rPr sz="2400" spc="5" dirty="0">
                <a:latin typeface="Carlito"/>
                <a:cs typeface="Carlito"/>
              </a:rPr>
              <a:t>OSI</a:t>
            </a:r>
            <a:r>
              <a:rPr sz="2400" spc="-355" dirty="0">
                <a:latin typeface="Carlito"/>
                <a:cs typeface="Carlito"/>
              </a:rPr>
              <a:t> </a:t>
            </a:r>
            <a:r>
              <a:rPr sz="2400" spc="10" dirty="0">
                <a:latin typeface="Carlito"/>
                <a:cs typeface="Carlito"/>
              </a:rPr>
              <a:t>Model.</a:t>
            </a:r>
            <a:endParaRPr sz="2400" dirty="0">
              <a:latin typeface="Carlito"/>
              <a:cs typeface="Carlito"/>
            </a:endParaRPr>
          </a:p>
          <a:p>
            <a:pPr marL="246379" indent="-233679">
              <a:lnSpc>
                <a:spcPts val="2600"/>
              </a:lnSpc>
              <a:spcBef>
                <a:spcPts val="894"/>
              </a:spcBef>
              <a:buClr>
                <a:srgbClr val="0083B7"/>
              </a:buClr>
              <a:buFont typeface="Wingdings"/>
              <a:buChar char=""/>
              <a:tabLst>
                <a:tab pos="246379" algn="l"/>
              </a:tabLst>
            </a:pPr>
            <a:r>
              <a:rPr sz="2400" spc="15" dirty="0">
                <a:latin typeface="Carlito"/>
                <a:cs typeface="Carlito"/>
              </a:rPr>
              <a:t>IEEE </a:t>
            </a:r>
            <a:r>
              <a:rPr sz="2400" spc="-10" dirty="0">
                <a:latin typeface="Carlito"/>
                <a:cs typeface="Carlito"/>
              </a:rPr>
              <a:t>802.3: </a:t>
            </a:r>
            <a:r>
              <a:rPr sz="2400" spc="-5" dirty="0">
                <a:latin typeface="Carlito"/>
                <a:cs typeface="Carlito"/>
              </a:rPr>
              <a:t>Defines </a:t>
            </a:r>
            <a:r>
              <a:rPr sz="2400" dirty="0">
                <a:latin typeface="Carlito"/>
                <a:cs typeface="Carlito"/>
              </a:rPr>
              <a:t>the </a:t>
            </a:r>
            <a:r>
              <a:rPr sz="2400" spc="-5" dirty="0">
                <a:latin typeface="Carlito"/>
                <a:cs typeface="Carlito"/>
              </a:rPr>
              <a:t>MAC </a:t>
            </a:r>
            <a:r>
              <a:rPr sz="2400" dirty="0">
                <a:latin typeface="Carlito"/>
                <a:cs typeface="Carlito"/>
              </a:rPr>
              <a:t>layer </a:t>
            </a:r>
            <a:r>
              <a:rPr sz="2400" spc="-5" dirty="0">
                <a:latin typeface="Carlito"/>
                <a:cs typeface="Carlito"/>
              </a:rPr>
              <a:t>for </a:t>
            </a:r>
            <a:r>
              <a:rPr sz="2400" spc="10" dirty="0">
                <a:latin typeface="Carlito"/>
                <a:cs typeface="Carlito"/>
              </a:rPr>
              <a:t>bus </a:t>
            </a:r>
            <a:r>
              <a:rPr sz="2400" spc="-5" dirty="0">
                <a:latin typeface="Carlito"/>
                <a:cs typeface="Carlito"/>
              </a:rPr>
              <a:t>networks </a:t>
            </a:r>
            <a:r>
              <a:rPr sz="2400" spc="-10" dirty="0">
                <a:latin typeface="Carlito"/>
                <a:cs typeface="Carlito"/>
              </a:rPr>
              <a:t>that</a:t>
            </a:r>
            <a:r>
              <a:rPr sz="2400" spc="-160" dirty="0">
                <a:latin typeface="Carlito"/>
                <a:cs typeface="Carlito"/>
              </a:rPr>
              <a:t> </a:t>
            </a:r>
            <a:r>
              <a:rPr sz="2400" spc="10" dirty="0">
                <a:latin typeface="Carlito"/>
                <a:cs typeface="Carlito"/>
              </a:rPr>
              <a:t>use</a:t>
            </a:r>
            <a:endParaRPr sz="2400" dirty="0">
              <a:latin typeface="Carlito"/>
              <a:cs typeface="Carlito"/>
            </a:endParaRPr>
          </a:p>
          <a:p>
            <a:pPr marL="246379">
              <a:lnSpc>
                <a:spcPts val="2600"/>
              </a:lnSpc>
            </a:pPr>
            <a:r>
              <a:rPr sz="2400" spc="-5" dirty="0">
                <a:latin typeface="Carlito"/>
                <a:cs typeface="Carlito"/>
              </a:rPr>
              <a:t>CSMA/CD. </a:t>
            </a:r>
            <a:r>
              <a:rPr sz="2400" spc="10" dirty="0">
                <a:latin typeface="Carlito"/>
                <a:cs typeface="Carlito"/>
              </a:rPr>
              <a:t>This </a:t>
            </a:r>
            <a:r>
              <a:rPr sz="2400" dirty="0">
                <a:latin typeface="Carlito"/>
                <a:cs typeface="Carlito"/>
              </a:rPr>
              <a:t>is the basis of the Ethernet</a:t>
            </a:r>
            <a:r>
              <a:rPr sz="2400" spc="-265" dirty="0">
                <a:latin typeface="Carlito"/>
                <a:cs typeface="Carlito"/>
              </a:rPr>
              <a:t> </a:t>
            </a:r>
            <a:r>
              <a:rPr sz="2400" spc="-10" dirty="0">
                <a:latin typeface="Carlito"/>
                <a:cs typeface="Carlito"/>
              </a:rPr>
              <a:t>standard.</a:t>
            </a:r>
            <a:endParaRPr sz="2400" dirty="0">
              <a:latin typeface="Carlito"/>
              <a:cs typeface="Carlito"/>
            </a:endParaRPr>
          </a:p>
          <a:p>
            <a:pPr marL="246379" marR="54610" indent="-233679">
              <a:lnSpc>
                <a:spcPct val="78000"/>
              </a:lnSpc>
              <a:spcBef>
                <a:spcPts val="1520"/>
              </a:spcBef>
              <a:buClr>
                <a:srgbClr val="0083B7"/>
              </a:buClr>
              <a:buFont typeface="Wingdings"/>
              <a:buChar char=""/>
              <a:tabLst>
                <a:tab pos="246379" algn="l"/>
              </a:tabLst>
            </a:pPr>
            <a:r>
              <a:rPr sz="2400" spc="15" dirty="0">
                <a:latin typeface="Carlito"/>
                <a:cs typeface="Carlito"/>
              </a:rPr>
              <a:t>IEEE </a:t>
            </a:r>
            <a:r>
              <a:rPr sz="2400" spc="-10" dirty="0">
                <a:latin typeface="Carlito"/>
                <a:cs typeface="Carlito"/>
              </a:rPr>
              <a:t>802.4: </a:t>
            </a:r>
            <a:r>
              <a:rPr sz="2400" spc="-5" dirty="0">
                <a:latin typeface="Carlito"/>
                <a:cs typeface="Carlito"/>
              </a:rPr>
              <a:t>Defines </a:t>
            </a:r>
            <a:r>
              <a:rPr sz="2400" dirty="0">
                <a:latin typeface="Carlito"/>
                <a:cs typeface="Carlito"/>
              </a:rPr>
              <a:t>the </a:t>
            </a:r>
            <a:r>
              <a:rPr sz="2400" spc="-5" dirty="0">
                <a:latin typeface="Carlito"/>
                <a:cs typeface="Carlito"/>
              </a:rPr>
              <a:t>MAC </a:t>
            </a:r>
            <a:r>
              <a:rPr sz="2400" dirty="0">
                <a:latin typeface="Carlito"/>
                <a:cs typeface="Carlito"/>
              </a:rPr>
              <a:t>layer </a:t>
            </a:r>
            <a:r>
              <a:rPr sz="2400" spc="-5" dirty="0">
                <a:latin typeface="Carlito"/>
                <a:cs typeface="Carlito"/>
              </a:rPr>
              <a:t>for </a:t>
            </a:r>
            <a:r>
              <a:rPr sz="2400" spc="10" dirty="0">
                <a:latin typeface="Carlito"/>
                <a:cs typeface="Carlito"/>
              </a:rPr>
              <a:t>bus </a:t>
            </a:r>
            <a:r>
              <a:rPr sz="2400" spc="-5" dirty="0">
                <a:latin typeface="Carlito"/>
                <a:cs typeface="Carlito"/>
              </a:rPr>
              <a:t>networks </a:t>
            </a:r>
            <a:r>
              <a:rPr sz="2400" spc="-10" dirty="0">
                <a:latin typeface="Carlito"/>
                <a:cs typeface="Carlito"/>
              </a:rPr>
              <a:t>that</a:t>
            </a:r>
            <a:r>
              <a:rPr sz="2400" spc="-160" dirty="0">
                <a:latin typeface="Carlito"/>
                <a:cs typeface="Carlito"/>
              </a:rPr>
              <a:t> </a:t>
            </a:r>
            <a:r>
              <a:rPr sz="2400" spc="10" dirty="0">
                <a:latin typeface="Carlito"/>
                <a:cs typeface="Carlito"/>
              </a:rPr>
              <a:t>use  </a:t>
            </a:r>
            <a:r>
              <a:rPr sz="2400" dirty="0">
                <a:latin typeface="Carlito"/>
                <a:cs typeface="Carlito"/>
              </a:rPr>
              <a:t>a </a:t>
            </a:r>
            <a:r>
              <a:rPr sz="2400" spc="5" dirty="0">
                <a:latin typeface="Carlito"/>
                <a:cs typeface="Carlito"/>
              </a:rPr>
              <a:t>token-passing mechanism </a:t>
            </a:r>
            <a:r>
              <a:rPr sz="2400" dirty="0">
                <a:latin typeface="Carlito"/>
                <a:cs typeface="Carlito"/>
              </a:rPr>
              <a:t>(token </a:t>
            </a:r>
            <a:r>
              <a:rPr sz="2400" spc="10" dirty="0">
                <a:latin typeface="Carlito"/>
                <a:cs typeface="Carlito"/>
              </a:rPr>
              <a:t>bus</a:t>
            </a:r>
            <a:r>
              <a:rPr sz="2400" spc="-350" dirty="0">
                <a:latin typeface="Carlito"/>
                <a:cs typeface="Carlito"/>
              </a:rPr>
              <a:t> </a:t>
            </a:r>
            <a:r>
              <a:rPr sz="2400" spc="-5" dirty="0">
                <a:latin typeface="Carlito"/>
                <a:cs typeface="Carlito"/>
              </a:rPr>
              <a:t>networks).</a:t>
            </a:r>
            <a:endParaRPr sz="2400" dirty="0">
              <a:latin typeface="Carlito"/>
              <a:cs typeface="Carlito"/>
            </a:endParaRPr>
          </a:p>
          <a:p>
            <a:pPr marL="246379" indent="-233679">
              <a:lnSpc>
                <a:spcPct val="100000"/>
              </a:lnSpc>
              <a:spcBef>
                <a:spcPts val="885"/>
              </a:spcBef>
              <a:buClr>
                <a:srgbClr val="0083B7"/>
              </a:buClr>
              <a:buFont typeface="Wingdings"/>
              <a:buChar char=""/>
              <a:tabLst>
                <a:tab pos="246379" algn="l"/>
              </a:tabLst>
            </a:pPr>
            <a:r>
              <a:rPr sz="2400" spc="15" dirty="0">
                <a:latin typeface="Carlito"/>
                <a:cs typeface="Carlito"/>
              </a:rPr>
              <a:t>IEEE </a:t>
            </a:r>
            <a:r>
              <a:rPr sz="2400" spc="-10" dirty="0">
                <a:latin typeface="Carlito"/>
                <a:cs typeface="Carlito"/>
              </a:rPr>
              <a:t>802.5: </a:t>
            </a:r>
            <a:r>
              <a:rPr sz="2400" spc="-5" dirty="0">
                <a:latin typeface="Carlito"/>
                <a:cs typeface="Carlito"/>
              </a:rPr>
              <a:t>Defines </a:t>
            </a:r>
            <a:r>
              <a:rPr sz="2400" dirty="0">
                <a:latin typeface="Carlito"/>
                <a:cs typeface="Carlito"/>
              </a:rPr>
              <a:t>the </a:t>
            </a:r>
            <a:r>
              <a:rPr sz="2400" spc="-5" dirty="0">
                <a:latin typeface="Carlito"/>
                <a:cs typeface="Carlito"/>
              </a:rPr>
              <a:t>MAC </a:t>
            </a:r>
            <a:r>
              <a:rPr sz="2400" dirty="0">
                <a:latin typeface="Carlito"/>
                <a:cs typeface="Carlito"/>
              </a:rPr>
              <a:t>layer </a:t>
            </a:r>
            <a:r>
              <a:rPr sz="2400" spc="-5" dirty="0">
                <a:latin typeface="Carlito"/>
                <a:cs typeface="Carlito"/>
              </a:rPr>
              <a:t>for </a:t>
            </a:r>
            <a:r>
              <a:rPr sz="2400" spc="10" dirty="0">
                <a:latin typeface="Carlito"/>
                <a:cs typeface="Carlito"/>
              </a:rPr>
              <a:t>token-ring</a:t>
            </a:r>
            <a:r>
              <a:rPr sz="2400" spc="-220" dirty="0">
                <a:latin typeface="Carlito"/>
                <a:cs typeface="Carlito"/>
              </a:rPr>
              <a:t> </a:t>
            </a:r>
            <a:r>
              <a:rPr sz="2400" spc="-5" dirty="0">
                <a:latin typeface="Carlito"/>
                <a:cs typeface="Carlito"/>
              </a:rPr>
              <a:t>networks.</a:t>
            </a:r>
            <a:endParaRPr sz="2400" dirty="0">
              <a:latin typeface="Carlito"/>
              <a:cs typeface="Carlito"/>
            </a:endParaRPr>
          </a:p>
          <a:p>
            <a:pPr marL="246379" marR="897255" indent="-233679">
              <a:lnSpc>
                <a:spcPts val="2320"/>
              </a:lnSpc>
              <a:spcBef>
                <a:spcPts val="1425"/>
              </a:spcBef>
              <a:buClr>
                <a:srgbClr val="0083B7"/>
              </a:buClr>
              <a:buFont typeface="Wingdings"/>
              <a:buChar char=""/>
              <a:tabLst>
                <a:tab pos="246379" algn="l"/>
              </a:tabLst>
            </a:pPr>
            <a:r>
              <a:rPr sz="2400" spc="15" dirty="0">
                <a:latin typeface="Carlito"/>
                <a:cs typeface="Carlito"/>
              </a:rPr>
              <a:t>IEEE </a:t>
            </a:r>
            <a:r>
              <a:rPr sz="2400" spc="-10" dirty="0">
                <a:latin typeface="Carlito"/>
                <a:cs typeface="Carlito"/>
              </a:rPr>
              <a:t>802.6: Standard </a:t>
            </a:r>
            <a:r>
              <a:rPr sz="2400" spc="-5" dirty="0">
                <a:latin typeface="Carlito"/>
                <a:cs typeface="Carlito"/>
              </a:rPr>
              <a:t>for Metropolitan </a:t>
            </a:r>
            <a:r>
              <a:rPr sz="2400" spc="-20" dirty="0">
                <a:latin typeface="Carlito"/>
                <a:cs typeface="Carlito"/>
              </a:rPr>
              <a:t>Area </a:t>
            </a:r>
            <a:r>
              <a:rPr sz="2400" spc="-10" dirty="0">
                <a:latin typeface="Carlito"/>
                <a:cs typeface="Carlito"/>
              </a:rPr>
              <a:t>Networks  </a:t>
            </a:r>
            <a:r>
              <a:rPr sz="2400" spc="-5" dirty="0">
                <a:latin typeface="Carlito"/>
                <a:cs typeface="Carlito"/>
              </a:rPr>
              <a:t>(MANs)</a:t>
            </a:r>
            <a:endParaRPr sz="2400" dirty="0">
              <a:latin typeface="Carlito"/>
              <a:cs typeface="Carlito"/>
            </a:endParaRPr>
          </a:p>
          <a:p>
            <a:pPr marL="246379" marR="5080" indent="-233679">
              <a:lnSpc>
                <a:spcPct val="77900"/>
              </a:lnSpc>
              <a:spcBef>
                <a:spcPts val="1545"/>
              </a:spcBef>
              <a:buClr>
                <a:srgbClr val="0083B7"/>
              </a:buClr>
              <a:buFont typeface="Wingdings"/>
              <a:buChar char=""/>
              <a:tabLst>
                <a:tab pos="246379" algn="l"/>
              </a:tabLst>
            </a:pPr>
            <a:r>
              <a:rPr sz="2400" spc="15" dirty="0">
                <a:latin typeface="Carlito"/>
                <a:cs typeface="Carlito"/>
              </a:rPr>
              <a:t>IEEE </a:t>
            </a:r>
            <a:r>
              <a:rPr sz="2400" spc="-10" dirty="0">
                <a:latin typeface="Carlito"/>
                <a:cs typeface="Carlito"/>
              </a:rPr>
              <a:t>802.11: standard </a:t>
            </a:r>
            <a:r>
              <a:rPr sz="2400" spc="-5" dirty="0">
                <a:latin typeface="Carlito"/>
                <a:cs typeface="Carlito"/>
              </a:rPr>
              <a:t>for </a:t>
            </a:r>
            <a:r>
              <a:rPr sz="2400" dirty="0">
                <a:latin typeface="Carlito"/>
                <a:cs typeface="Carlito"/>
              </a:rPr>
              <a:t>Wireless </a:t>
            </a:r>
            <a:r>
              <a:rPr sz="2400" spc="-5" dirty="0">
                <a:latin typeface="Carlito"/>
                <a:cs typeface="Carlito"/>
              </a:rPr>
              <a:t>LAN (WLAN) </a:t>
            </a:r>
            <a:r>
              <a:rPr sz="2400" dirty="0">
                <a:latin typeface="Carlito"/>
                <a:cs typeface="Carlito"/>
              </a:rPr>
              <a:t>&amp; </a:t>
            </a:r>
            <a:r>
              <a:rPr sz="2400" spc="10" dirty="0">
                <a:latin typeface="Carlito"/>
                <a:cs typeface="Carlito"/>
              </a:rPr>
              <a:t>Mesh (Wi-  </a:t>
            </a:r>
            <a:r>
              <a:rPr sz="2400" spc="5" dirty="0">
                <a:latin typeface="Carlito"/>
                <a:cs typeface="Carlito"/>
              </a:rPr>
              <a:t>Fi</a:t>
            </a:r>
            <a:r>
              <a:rPr sz="2400" spc="-65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certification)</a:t>
            </a:r>
          </a:p>
          <a:p>
            <a:pPr marL="246379" indent="-233679">
              <a:lnSpc>
                <a:spcPct val="100000"/>
              </a:lnSpc>
              <a:spcBef>
                <a:spcPts val="885"/>
              </a:spcBef>
              <a:buClr>
                <a:srgbClr val="0083B7"/>
              </a:buClr>
              <a:buFont typeface="Wingdings"/>
              <a:buChar char=""/>
              <a:tabLst>
                <a:tab pos="246379" algn="l"/>
              </a:tabLst>
            </a:pPr>
            <a:r>
              <a:rPr sz="2400" spc="15" dirty="0">
                <a:latin typeface="Carlito"/>
                <a:cs typeface="Carlito"/>
              </a:rPr>
              <a:t>IEEE </a:t>
            </a:r>
            <a:r>
              <a:rPr sz="2400" spc="-10" dirty="0">
                <a:latin typeface="Carlito"/>
                <a:cs typeface="Carlito"/>
              </a:rPr>
              <a:t>802.16: standard </a:t>
            </a:r>
            <a:r>
              <a:rPr sz="2400" spc="-5" dirty="0">
                <a:latin typeface="Carlito"/>
                <a:cs typeface="Carlito"/>
              </a:rPr>
              <a:t>for</a:t>
            </a:r>
            <a:r>
              <a:rPr sz="2400" spc="-50" dirty="0">
                <a:latin typeface="Carlito"/>
                <a:cs typeface="Carlito"/>
              </a:rPr>
              <a:t> </a:t>
            </a:r>
            <a:r>
              <a:rPr sz="2400" spc="5" dirty="0">
                <a:latin typeface="Carlito"/>
                <a:cs typeface="Carlito"/>
              </a:rPr>
              <a:t>WiMAX</a:t>
            </a:r>
            <a:endParaRPr sz="2400" dirty="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3400" y="316102"/>
            <a:ext cx="8145780" cy="815975"/>
          </a:xfrm>
          <a:custGeom>
            <a:avLst/>
            <a:gdLst/>
            <a:ahLst/>
            <a:cxnLst/>
            <a:rect l="l" t="t" r="r" b="b"/>
            <a:pathLst>
              <a:path w="8145780" h="815975">
                <a:moveTo>
                  <a:pt x="8009508" y="0"/>
                </a:moveTo>
                <a:lnTo>
                  <a:pt x="135915" y="0"/>
                </a:lnTo>
                <a:lnTo>
                  <a:pt x="92958" y="6940"/>
                </a:lnTo>
                <a:lnTo>
                  <a:pt x="55648" y="26261"/>
                </a:lnTo>
                <a:lnTo>
                  <a:pt x="26225" y="55714"/>
                </a:lnTo>
                <a:lnTo>
                  <a:pt x="6929" y="93049"/>
                </a:lnTo>
                <a:lnTo>
                  <a:pt x="0" y="136017"/>
                </a:lnTo>
                <a:lnTo>
                  <a:pt x="0" y="679576"/>
                </a:lnTo>
                <a:lnTo>
                  <a:pt x="6929" y="722544"/>
                </a:lnTo>
                <a:lnTo>
                  <a:pt x="26225" y="759879"/>
                </a:lnTo>
                <a:lnTo>
                  <a:pt x="55648" y="789332"/>
                </a:lnTo>
                <a:lnTo>
                  <a:pt x="92958" y="808653"/>
                </a:lnTo>
                <a:lnTo>
                  <a:pt x="135915" y="815594"/>
                </a:lnTo>
                <a:lnTo>
                  <a:pt x="8009508" y="815594"/>
                </a:lnTo>
                <a:lnTo>
                  <a:pt x="8052463" y="808653"/>
                </a:lnTo>
                <a:lnTo>
                  <a:pt x="8089766" y="789332"/>
                </a:lnTo>
                <a:lnTo>
                  <a:pt x="8119182" y="759879"/>
                </a:lnTo>
                <a:lnTo>
                  <a:pt x="8138471" y="722544"/>
                </a:lnTo>
                <a:lnTo>
                  <a:pt x="8145399" y="679576"/>
                </a:lnTo>
                <a:lnTo>
                  <a:pt x="8145399" y="136017"/>
                </a:lnTo>
                <a:lnTo>
                  <a:pt x="8138471" y="93049"/>
                </a:lnTo>
                <a:lnTo>
                  <a:pt x="8119182" y="55714"/>
                </a:lnTo>
                <a:lnTo>
                  <a:pt x="8089766" y="26261"/>
                </a:lnTo>
                <a:lnTo>
                  <a:pt x="8052463" y="6940"/>
                </a:lnTo>
                <a:lnTo>
                  <a:pt x="8009508" y="0"/>
                </a:lnTo>
                <a:close/>
              </a:path>
            </a:pathLst>
          </a:custGeom>
          <a:solidFill>
            <a:srgbClr val="0061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90880" y="383540"/>
            <a:ext cx="1677670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spc="-75" dirty="0"/>
              <a:t>E</a:t>
            </a:r>
            <a:r>
              <a:rPr sz="3600" spc="25" dirty="0"/>
              <a:t>t</a:t>
            </a:r>
            <a:r>
              <a:rPr sz="3600" spc="-15" dirty="0"/>
              <a:t>h</a:t>
            </a:r>
            <a:r>
              <a:rPr sz="3600" spc="20" dirty="0"/>
              <a:t>e</a:t>
            </a:r>
            <a:r>
              <a:rPr sz="3600" spc="-5" dirty="0"/>
              <a:t>r</a:t>
            </a:r>
            <a:r>
              <a:rPr sz="3600" spc="-20" dirty="0"/>
              <a:t>n</a:t>
            </a:r>
            <a:r>
              <a:rPr sz="3600" spc="20" dirty="0"/>
              <a:t>e</a:t>
            </a:r>
            <a:r>
              <a:rPr sz="3600" dirty="0"/>
              <a:t>t</a:t>
            </a:r>
            <a:endParaRPr sz="3600"/>
          </a:p>
        </p:txBody>
      </p:sp>
      <p:sp>
        <p:nvSpPr>
          <p:cNvPr id="4" name="object 4"/>
          <p:cNvSpPr txBox="1"/>
          <p:nvPr/>
        </p:nvSpPr>
        <p:spPr>
          <a:xfrm>
            <a:off x="725805" y="1348654"/>
            <a:ext cx="7454900" cy="4695190"/>
          </a:xfrm>
          <a:prstGeom prst="rect">
            <a:avLst/>
          </a:prstGeom>
        </p:spPr>
        <p:txBody>
          <a:bodyPr vert="horz" wrap="square" lIns="0" tIns="175260" rIns="0" bIns="0" rtlCol="0">
            <a:spAutoFit/>
          </a:bodyPr>
          <a:lstStyle/>
          <a:p>
            <a:pPr marL="246379" indent="-234315">
              <a:lnSpc>
                <a:spcPct val="100000"/>
              </a:lnSpc>
              <a:spcBef>
                <a:spcPts val="1380"/>
              </a:spcBef>
              <a:buClr>
                <a:srgbClr val="0083B7"/>
              </a:buClr>
              <a:buFont typeface="Wingdings"/>
              <a:buChar char=""/>
              <a:tabLst>
                <a:tab pos="247015" algn="l"/>
              </a:tabLst>
            </a:pPr>
            <a:r>
              <a:rPr sz="2400" spc="15" dirty="0">
                <a:latin typeface="Carlito"/>
                <a:cs typeface="Carlito"/>
              </a:rPr>
              <a:t>Most </a:t>
            </a:r>
            <a:r>
              <a:rPr sz="2400" spc="5" dirty="0">
                <a:latin typeface="Carlito"/>
                <a:cs typeface="Carlito"/>
              </a:rPr>
              <a:t>popular </a:t>
            </a:r>
            <a:r>
              <a:rPr sz="2400" dirty="0">
                <a:latin typeface="Carlito"/>
                <a:cs typeface="Carlito"/>
              </a:rPr>
              <a:t>packet-switched LAN</a:t>
            </a:r>
            <a:r>
              <a:rPr sz="2400" spc="-240" dirty="0">
                <a:latin typeface="Carlito"/>
                <a:cs typeface="Carlito"/>
              </a:rPr>
              <a:t> </a:t>
            </a:r>
            <a:r>
              <a:rPr sz="2400" spc="5" dirty="0">
                <a:latin typeface="Carlito"/>
                <a:cs typeface="Carlito"/>
              </a:rPr>
              <a:t>technology</a:t>
            </a:r>
            <a:endParaRPr sz="2400" dirty="0">
              <a:latin typeface="Carlito"/>
              <a:cs typeface="Carlito"/>
            </a:endParaRPr>
          </a:p>
          <a:p>
            <a:pPr marL="246379" indent="-234315">
              <a:lnSpc>
                <a:spcPct val="100000"/>
              </a:lnSpc>
              <a:spcBef>
                <a:spcPts val="1285"/>
              </a:spcBef>
              <a:buClr>
                <a:srgbClr val="0083B7"/>
              </a:buClr>
              <a:buFont typeface="Wingdings"/>
              <a:buChar char=""/>
              <a:tabLst>
                <a:tab pos="247015" algn="l"/>
              </a:tabLst>
            </a:pPr>
            <a:r>
              <a:rPr sz="2400" dirty="0">
                <a:latin typeface="Carlito"/>
                <a:cs typeface="Carlito"/>
              </a:rPr>
              <a:t>LAN </a:t>
            </a:r>
            <a:r>
              <a:rPr sz="2400" spc="-5" dirty="0">
                <a:latin typeface="Carlito"/>
                <a:cs typeface="Carlito"/>
              </a:rPr>
              <a:t>standards </a:t>
            </a:r>
            <a:r>
              <a:rPr sz="2400" spc="5" dirty="0">
                <a:latin typeface="Carlito"/>
                <a:cs typeface="Carlito"/>
              </a:rPr>
              <a:t>define </a:t>
            </a:r>
            <a:r>
              <a:rPr sz="2400" spc="-5" dirty="0">
                <a:latin typeface="Carlito"/>
                <a:cs typeface="Carlito"/>
              </a:rPr>
              <a:t>MAC and </a:t>
            </a:r>
            <a:r>
              <a:rPr sz="2400" spc="10" dirty="0">
                <a:latin typeface="Carlito"/>
                <a:cs typeface="Carlito"/>
              </a:rPr>
              <a:t>physical </a:t>
            </a:r>
            <a:r>
              <a:rPr sz="2400" dirty="0">
                <a:latin typeface="Carlito"/>
                <a:cs typeface="Carlito"/>
              </a:rPr>
              <a:t>layer</a:t>
            </a:r>
            <a:r>
              <a:rPr sz="2400" spc="-140" dirty="0">
                <a:latin typeface="Carlito"/>
                <a:cs typeface="Carlito"/>
              </a:rPr>
              <a:t> </a:t>
            </a:r>
            <a:r>
              <a:rPr sz="2400" spc="10" dirty="0">
                <a:latin typeface="Carlito"/>
                <a:cs typeface="Carlito"/>
              </a:rPr>
              <a:t>connectivity</a:t>
            </a:r>
            <a:endParaRPr sz="2400" dirty="0">
              <a:latin typeface="Carlito"/>
              <a:cs typeface="Carlito"/>
            </a:endParaRPr>
          </a:p>
          <a:p>
            <a:pPr marL="815975" lvl="1" indent="-346075">
              <a:lnSpc>
                <a:spcPct val="100000"/>
              </a:lnSpc>
              <a:spcBef>
                <a:spcPts val="805"/>
              </a:spcBef>
              <a:buClr>
                <a:srgbClr val="0083B7"/>
              </a:buClr>
              <a:buFont typeface="Courier New"/>
              <a:buChar char="o"/>
              <a:tabLst>
                <a:tab pos="816610" algn="l"/>
              </a:tabLst>
            </a:pPr>
            <a:r>
              <a:rPr sz="2000" spc="-15" dirty="0">
                <a:latin typeface="Carlito"/>
                <a:cs typeface="Carlito"/>
              </a:rPr>
              <a:t>IEEE </a:t>
            </a:r>
            <a:r>
              <a:rPr sz="2000" spc="10" dirty="0">
                <a:latin typeface="Carlito"/>
                <a:cs typeface="Carlito"/>
              </a:rPr>
              <a:t>802.3 </a:t>
            </a:r>
            <a:r>
              <a:rPr sz="2000" spc="-15" dirty="0">
                <a:latin typeface="Carlito"/>
                <a:cs typeface="Carlito"/>
              </a:rPr>
              <a:t>(CSMA/CD </a:t>
            </a:r>
            <a:r>
              <a:rPr sz="2000" dirty="0">
                <a:latin typeface="Carlito"/>
                <a:cs typeface="Carlito"/>
              </a:rPr>
              <a:t>- </a:t>
            </a:r>
            <a:r>
              <a:rPr sz="2000" spc="-15" dirty="0">
                <a:latin typeface="Carlito"/>
                <a:cs typeface="Carlito"/>
              </a:rPr>
              <a:t>Ethernet) </a:t>
            </a:r>
            <a:r>
              <a:rPr sz="2000" spc="-5" dirty="0">
                <a:latin typeface="Carlito"/>
                <a:cs typeface="Carlito"/>
              </a:rPr>
              <a:t>standard </a:t>
            </a:r>
            <a:r>
              <a:rPr sz="2000" dirty="0">
                <a:latin typeface="Carlito"/>
                <a:cs typeface="Carlito"/>
              </a:rPr>
              <a:t>for</a:t>
            </a:r>
            <a:r>
              <a:rPr sz="2000" spc="275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10Mbps</a:t>
            </a:r>
          </a:p>
          <a:p>
            <a:pPr marL="815975" lvl="1" indent="-346075">
              <a:lnSpc>
                <a:spcPct val="100000"/>
              </a:lnSpc>
              <a:spcBef>
                <a:spcPts val="725"/>
              </a:spcBef>
              <a:buClr>
                <a:srgbClr val="0083B7"/>
              </a:buClr>
              <a:buFont typeface="Courier New"/>
              <a:buChar char="o"/>
              <a:tabLst>
                <a:tab pos="816610" algn="l"/>
              </a:tabLst>
            </a:pPr>
            <a:r>
              <a:rPr sz="2000" spc="-20" dirty="0">
                <a:latin typeface="Carlito"/>
                <a:cs typeface="Carlito"/>
              </a:rPr>
              <a:t>IEEE </a:t>
            </a:r>
            <a:r>
              <a:rPr sz="2000" spc="10" dirty="0">
                <a:latin typeface="Carlito"/>
                <a:cs typeface="Carlito"/>
              </a:rPr>
              <a:t>802.3u </a:t>
            </a:r>
            <a:r>
              <a:rPr sz="2000" spc="-5" dirty="0">
                <a:latin typeface="Carlito"/>
                <a:cs typeface="Carlito"/>
              </a:rPr>
              <a:t>standard </a:t>
            </a:r>
            <a:r>
              <a:rPr sz="2000" spc="5" dirty="0">
                <a:latin typeface="Carlito"/>
                <a:cs typeface="Carlito"/>
              </a:rPr>
              <a:t>for </a:t>
            </a:r>
            <a:r>
              <a:rPr sz="2000" dirty="0">
                <a:latin typeface="Carlito"/>
                <a:cs typeface="Carlito"/>
              </a:rPr>
              <a:t>100Mbps </a:t>
            </a:r>
            <a:r>
              <a:rPr sz="2000" spc="-20" dirty="0">
                <a:latin typeface="Carlito"/>
                <a:cs typeface="Carlito"/>
              </a:rPr>
              <a:t>Ethernet </a:t>
            </a:r>
            <a:r>
              <a:rPr sz="2000" dirty="0">
                <a:latin typeface="Wingdings"/>
                <a:cs typeface="Wingdings"/>
              </a:rPr>
              <a:t>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arlito"/>
                <a:cs typeface="Carlito"/>
              </a:rPr>
              <a:t>Fast</a:t>
            </a:r>
            <a:r>
              <a:rPr sz="2000" spc="105" dirty="0">
                <a:latin typeface="Carlito"/>
                <a:cs typeface="Carlito"/>
              </a:rPr>
              <a:t> </a:t>
            </a:r>
            <a:r>
              <a:rPr sz="2000" spc="-20" dirty="0">
                <a:latin typeface="Carlito"/>
                <a:cs typeface="Carlito"/>
              </a:rPr>
              <a:t>Ethernet</a:t>
            </a:r>
            <a:endParaRPr sz="2000" dirty="0">
              <a:latin typeface="Carlito"/>
              <a:cs typeface="Carlito"/>
            </a:endParaRPr>
          </a:p>
          <a:p>
            <a:pPr marL="815975" lvl="1" indent="-346075">
              <a:lnSpc>
                <a:spcPct val="100000"/>
              </a:lnSpc>
              <a:spcBef>
                <a:spcPts val="725"/>
              </a:spcBef>
              <a:buClr>
                <a:srgbClr val="0083B7"/>
              </a:buClr>
              <a:buFont typeface="Courier New"/>
              <a:buChar char="o"/>
              <a:tabLst>
                <a:tab pos="816610" algn="l"/>
              </a:tabLst>
            </a:pPr>
            <a:r>
              <a:rPr sz="2000" spc="-15" dirty="0">
                <a:latin typeface="Carlito"/>
                <a:cs typeface="Carlito"/>
              </a:rPr>
              <a:t>IEEE </a:t>
            </a:r>
            <a:r>
              <a:rPr sz="2000" spc="10" dirty="0">
                <a:latin typeface="Carlito"/>
                <a:cs typeface="Carlito"/>
              </a:rPr>
              <a:t>802.3z </a:t>
            </a:r>
            <a:r>
              <a:rPr sz="2000" spc="-5" dirty="0">
                <a:latin typeface="Carlito"/>
                <a:cs typeface="Carlito"/>
              </a:rPr>
              <a:t>standard </a:t>
            </a:r>
            <a:r>
              <a:rPr sz="2000" dirty="0">
                <a:latin typeface="Carlito"/>
                <a:cs typeface="Carlito"/>
              </a:rPr>
              <a:t>for 1,000Mbps </a:t>
            </a:r>
            <a:r>
              <a:rPr sz="2000" spc="-15" dirty="0">
                <a:latin typeface="Carlito"/>
                <a:cs typeface="Carlito"/>
              </a:rPr>
              <a:t>Ethernet </a:t>
            </a:r>
            <a:r>
              <a:rPr sz="2000" dirty="0">
                <a:latin typeface="Wingdings"/>
                <a:cs typeface="Wingdings"/>
              </a:rPr>
              <a:t>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10" dirty="0">
                <a:latin typeface="Carlito"/>
                <a:cs typeface="Carlito"/>
              </a:rPr>
              <a:t>Gig</a:t>
            </a:r>
            <a:r>
              <a:rPr sz="2000" spc="25" dirty="0">
                <a:latin typeface="Carlito"/>
                <a:cs typeface="Carlito"/>
              </a:rPr>
              <a:t> </a:t>
            </a:r>
            <a:r>
              <a:rPr sz="2000" spc="-15" dirty="0">
                <a:latin typeface="Carlito"/>
                <a:cs typeface="Carlito"/>
              </a:rPr>
              <a:t>Ethernet</a:t>
            </a:r>
            <a:endParaRPr sz="2000" dirty="0">
              <a:latin typeface="Carlito"/>
              <a:cs typeface="Carlito"/>
            </a:endParaRPr>
          </a:p>
          <a:p>
            <a:pPr marL="815975" lvl="1" indent="-346075">
              <a:lnSpc>
                <a:spcPct val="100000"/>
              </a:lnSpc>
              <a:spcBef>
                <a:spcPts val="725"/>
              </a:spcBef>
              <a:buClr>
                <a:srgbClr val="0083B7"/>
              </a:buClr>
              <a:buFont typeface="Courier New"/>
              <a:buChar char="o"/>
              <a:tabLst>
                <a:tab pos="816610" algn="l"/>
              </a:tabLst>
            </a:pPr>
            <a:r>
              <a:rPr sz="2000" spc="-15" dirty="0">
                <a:latin typeface="Carlito"/>
                <a:cs typeface="Carlito"/>
              </a:rPr>
              <a:t>IEEE </a:t>
            </a:r>
            <a:r>
              <a:rPr sz="2000" spc="10" dirty="0">
                <a:latin typeface="Carlito"/>
                <a:cs typeface="Carlito"/>
              </a:rPr>
              <a:t>802.3ae </a:t>
            </a:r>
            <a:r>
              <a:rPr sz="2000" spc="-5" dirty="0">
                <a:latin typeface="Carlito"/>
                <a:cs typeface="Carlito"/>
              </a:rPr>
              <a:t>standard </a:t>
            </a:r>
            <a:r>
              <a:rPr sz="2000" dirty="0">
                <a:latin typeface="Carlito"/>
                <a:cs typeface="Carlito"/>
              </a:rPr>
              <a:t>for </a:t>
            </a:r>
            <a:r>
              <a:rPr sz="2000" spc="5" dirty="0">
                <a:latin typeface="Carlito"/>
                <a:cs typeface="Carlito"/>
              </a:rPr>
              <a:t>10Gbps</a:t>
            </a:r>
            <a:r>
              <a:rPr sz="2000" spc="-35" dirty="0">
                <a:latin typeface="Carlito"/>
                <a:cs typeface="Carlito"/>
              </a:rPr>
              <a:t> </a:t>
            </a:r>
            <a:r>
              <a:rPr sz="2000" spc="-15" dirty="0">
                <a:latin typeface="Carlito"/>
                <a:cs typeface="Carlito"/>
              </a:rPr>
              <a:t>Ethernet</a:t>
            </a:r>
            <a:endParaRPr sz="2000" dirty="0">
              <a:latin typeface="Carlito"/>
              <a:cs typeface="Carlito"/>
            </a:endParaRPr>
          </a:p>
          <a:p>
            <a:pPr marL="246379" indent="-234315">
              <a:lnSpc>
                <a:spcPct val="100000"/>
              </a:lnSpc>
              <a:spcBef>
                <a:spcPts val="1285"/>
              </a:spcBef>
              <a:buClr>
                <a:srgbClr val="0083B7"/>
              </a:buClr>
              <a:buFont typeface="Wingdings"/>
              <a:buChar char=""/>
              <a:tabLst>
                <a:tab pos="247015" algn="l"/>
                <a:tab pos="1670050" algn="l"/>
              </a:tabLst>
            </a:pPr>
            <a:r>
              <a:rPr sz="2400" dirty="0">
                <a:latin typeface="Carlito"/>
                <a:cs typeface="Carlito"/>
              </a:rPr>
              <a:t>CSMA/CD:	Ethernet’s </a:t>
            </a:r>
            <a:r>
              <a:rPr sz="2400" spc="10" dirty="0">
                <a:latin typeface="Carlito"/>
                <a:cs typeface="Carlito"/>
              </a:rPr>
              <a:t>Media </a:t>
            </a:r>
            <a:r>
              <a:rPr sz="2400" spc="5" dirty="0">
                <a:latin typeface="Carlito"/>
                <a:cs typeface="Carlito"/>
              </a:rPr>
              <a:t>Access </a:t>
            </a:r>
            <a:r>
              <a:rPr sz="2400" dirty="0">
                <a:latin typeface="Carlito"/>
                <a:cs typeface="Carlito"/>
              </a:rPr>
              <a:t>Control </a:t>
            </a:r>
            <a:r>
              <a:rPr sz="2400" spc="-5" dirty="0">
                <a:latin typeface="Carlito"/>
                <a:cs typeface="Carlito"/>
              </a:rPr>
              <a:t>(MAC)</a:t>
            </a:r>
            <a:r>
              <a:rPr sz="2400" spc="-220" dirty="0">
                <a:latin typeface="Carlito"/>
                <a:cs typeface="Carlito"/>
              </a:rPr>
              <a:t> </a:t>
            </a:r>
            <a:r>
              <a:rPr sz="2400" spc="10" dirty="0">
                <a:latin typeface="Carlito"/>
                <a:cs typeface="Carlito"/>
              </a:rPr>
              <a:t>policy</a:t>
            </a:r>
            <a:endParaRPr sz="2400" dirty="0">
              <a:latin typeface="Carlito"/>
              <a:cs typeface="Carlito"/>
            </a:endParaRPr>
          </a:p>
          <a:p>
            <a:pPr marL="470534" marR="2018030">
              <a:lnSpc>
                <a:spcPct val="130200"/>
              </a:lnSpc>
            </a:pPr>
            <a:r>
              <a:rPr sz="2000" spc="-15" dirty="0">
                <a:latin typeface="Carlito"/>
                <a:cs typeface="Carlito"/>
              </a:rPr>
              <a:t>CS </a:t>
            </a:r>
            <a:r>
              <a:rPr sz="2000" dirty="0">
                <a:latin typeface="Carlito"/>
                <a:cs typeface="Carlito"/>
              </a:rPr>
              <a:t>= </a:t>
            </a:r>
            <a:r>
              <a:rPr sz="2000" spc="5" dirty="0">
                <a:latin typeface="Carlito"/>
                <a:cs typeface="Carlito"/>
              </a:rPr>
              <a:t>carrier </a:t>
            </a:r>
            <a:r>
              <a:rPr sz="2000" spc="-5" dirty="0">
                <a:latin typeface="Carlito"/>
                <a:cs typeface="Carlito"/>
              </a:rPr>
              <a:t>sense </a:t>
            </a:r>
            <a:r>
              <a:rPr sz="2000" dirty="0">
                <a:latin typeface="Wingdings"/>
                <a:cs typeface="Wingdings"/>
              </a:rPr>
              <a:t>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Carlito"/>
                <a:cs typeface="Carlito"/>
              </a:rPr>
              <a:t>Send </a:t>
            </a:r>
            <a:r>
              <a:rPr sz="2000" spc="-5" dirty="0">
                <a:latin typeface="Carlito"/>
                <a:cs typeface="Carlito"/>
              </a:rPr>
              <a:t>only </a:t>
            </a:r>
            <a:r>
              <a:rPr sz="2000" spc="5" dirty="0">
                <a:latin typeface="Carlito"/>
                <a:cs typeface="Carlito"/>
              </a:rPr>
              <a:t>if </a:t>
            </a:r>
            <a:r>
              <a:rPr sz="2000" spc="-10" dirty="0">
                <a:latin typeface="Carlito"/>
                <a:cs typeface="Carlito"/>
              </a:rPr>
              <a:t>medium </a:t>
            </a:r>
            <a:r>
              <a:rPr sz="2000" spc="5" dirty="0">
                <a:latin typeface="Carlito"/>
                <a:cs typeface="Carlito"/>
              </a:rPr>
              <a:t>is idle  </a:t>
            </a:r>
            <a:r>
              <a:rPr sz="2000" spc="-15" dirty="0">
                <a:latin typeface="Carlito"/>
                <a:cs typeface="Carlito"/>
              </a:rPr>
              <a:t>MA </a:t>
            </a:r>
            <a:r>
              <a:rPr sz="2000" dirty="0">
                <a:latin typeface="Carlito"/>
                <a:cs typeface="Carlito"/>
              </a:rPr>
              <a:t>= multiple</a:t>
            </a:r>
            <a:r>
              <a:rPr sz="2000" spc="60" dirty="0">
                <a:latin typeface="Carlito"/>
                <a:cs typeface="Carlito"/>
              </a:rPr>
              <a:t> </a:t>
            </a:r>
            <a:r>
              <a:rPr sz="2000" spc="5" dirty="0">
                <a:latin typeface="Carlito"/>
                <a:cs typeface="Carlito"/>
              </a:rPr>
              <a:t>access</a:t>
            </a:r>
            <a:endParaRPr sz="2000" dirty="0">
              <a:latin typeface="Carlito"/>
              <a:cs typeface="Carlito"/>
            </a:endParaRPr>
          </a:p>
          <a:p>
            <a:pPr marL="592455" marR="244475" indent="-121920">
              <a:lnSpc>
                <a:spcPts val="2330"/>
              </a:lnSpc>
              <a:spcBef>
                <a:spcPts val="860"/>
              </a:spcBef>
            </a:pPr>
            <a:r>
              <a:rPr sz="2000" spc="-15" dirty="0">
                <a:latin typeface="Carlito"/>
                <a:cs typeface="Carlito"/>
              </a:rPr>
              <a:t>CD </a:t>
            </a:r>
            <a:r>
              <a:rPr sz="2000" dirty="0">
                <a:latin typeface="Carlito"/>
                <a:cs typeface="Carlito"/>
              </a:rPr>
              <a:t>= </a:t>
            </a:r>
            <a:r>
              <a:rPr sz="2000" spc="5" dirty="0">
                <a:latin typeface="Carlito"/>
                <a:cs typeface="Carlito"/>
              </a:rPr>
              <a:t>collision </a:t>
            </a:r>
            <a:r>
              <a:rPr sz="2000" spc="-15" dirty="0">
                <a:latin typeface="Carlito"/>
                <a:cs typeface="Carlito"/>
              </a:rPr>
              <a:t>detection </a:t>
            </a:r>
            <a:r>
              <a:rPr sz="2000" spc="-25" dirty="0">
                <a:latin typeface="Wingdings"/>
                <a:cs typeface="Wingdings"/>
              </a:rPr>
              <a:t></a:t>
            </a:r>
            <a:r>
              <a:rPr sz="2000" spc="-25" dirty="0">
                <a:latin typeface="Carlito"/>
                <a:cs typeface="Carlito"/>
              </a:rPr>
              <a:t>Stop </a:t>
            </a:r>
            <a:r>
              <a:rPr sz="2000" spc="-5" dirty="0">
                <a:latin typeface="Carlito"/>
                <a:cs typeface="Carlito"/>
              </a:rPr>
              <a:t>sending immediately </a:t>
            </a:r>
            <a:r>
              <a:rPr sz="2000" spc="5" dirty="0">
                <a:latin typeface="Carlito"/>
                <a:cs typeface="Carlito"/>
              </a:rPr>
              <a:t>if collision is  </a:t>
            </a:r>
            <a:r>
              <a:rPr sz="2000" spc="-20" dirty="0">
                <a:latin typeface="Carlito"/>
                <a:cs typeface="Carlito"/>
              </a:rPr>
              <a:t>detected</a:t>
            </a:r>
            <a:endParaRPr sz="2000" dirty="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3400" y="316102"/>
            <a:ext cx="8145780" cy="815975"/>
          </a:xfrm>
          <a:custGeom>
            <a:avLst/>
            <a:gdLst/>
            <a:ahLst/>
            <a:cxnLst/>
            <a:rect l="l" t="t" r="r" b="b"/>
            <a:pathLst>
              <a:path w="8145780" h="815975">
                <a:moveTo>
                  <a:pt x="8009508" y="0"/>
                </a:moveTo>
                <a:lnTo>
                  <a:pt x="135915" y="0"/>
                </a:lnTo>
                <a:lnTo>
                  <a:pt x="92958" y="6940"/>
                </a:lnTo>
                <a:lnTo>
                  <a:pt x="55648" y="26261"/>
                </a:lnTo>
                <a:lnTo>
                  <a:pt x="26225" y="55714"/>
                </a:lnTo>
                <a:lnTo>
                  <a:pt x="6929" y="93049"/>
                </a:lnTo>
                <a:lnTo>
                  <a:pt x="0" y="136017"/>
                </a:lnTo>
                <a:lnTo>
                  <a:pt x="0" y="679576"/>
                </a:lnTo>
                <a:lnTo>
                  <a:pt x="6929" y="722544"/>
                </a:lnTo>
                <a:lnTo>
                  <a:pt x="26225" y="759879"/>
                </a:lnTo>
                <a:lnTo>
                  <a:pt x="55648" y="789332"/>
                </a:lnTo>
                <a:lnTo>
                  <a:pt x="92958" y="808653"/>
                </a:lnTo>
                <a:lnTo>
                  <a:pt x="135915" y="815594"/>
                </a:lnTo>
                <a:lnTo>
                  <a:pt x="8009508" y="815594"/>
                </a:lnTo>
                <a:lnTo>
                  <a:pt x="8052463" y="808653"/>
                </a:lnTo>
                <a:lnTo>
                  <a:pt x="8089766" y="789332"/>
                </a:lnTo>
                <a:lnTo>
                  <a:pt x="8119182" y="759879"/>
                </a:lnTo>
                <a:lnTo>
                  <a:pt x="8138471" y="722544"/>
                </a:lnTo>
                <a:lnTo>
                  <a:pt x="8145399" y="679576"/>
                </a:lnTo>
                <a:lnTo>
                  <a:pt x="8145399" y="136017"/>
                </a:lnTo>
                <a:lnTo>
                  <a:pt x="8138471" y="93049"/>
                </a:lnTo>
                <a:lnTo>
                  <a:pt x="8119182" y="55714"/>
                </a:lnTo>
                <a:lnTo>
                  <a:pt x="8089766" y="26261"/>
                </a:lnTo>
                <a:lnTo>
                  <a:pt x="8052463" y="6940"/>
                </a:lnTo>
                <a:lnTo>
                  <a:pt x="8009508" y="0"/>
                </a:lnTo>
                <a:close/>
              </a:path>
            </a:pathLst>
          </a:custGeom>
          <a:solidFill>
            <a:srgbClr val="0061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90880" y="383540"/>
            <a:ext cx="1677670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spc="-75" dirty="0"/>
              <a:t>E</a:t>
            </a:r>
            <a:r>
              <a:rPr sz="3600" spc="25" dirty="0"/>
              <a:t>t</a:t>
            </a:r>
            <a:r>
              <a:rPr sz="3600" spc="-15" dirty="0"/>
              <a:t>h</a:t>
            </a:r>
            <a:r>
              <a:rPr sz="3600" spc="20" dirty="0"/>
              <a:t>e</a:t>
            </a:r>
            <a:r>
              <a:rPr sz="3600" spc="-5" dirty="0"/>
              <a:t>r</a:t>
            </a:r>
            <a:r>
              <a:rPr sz="3600" spc="-20" dirty="0"/>
              <a:t>n</a:t>
            </a:r>
            <a:r>
              <a:rPr sz="3600" spc="20" dirty="0"/>
              <a:t>e</a:t>
            </a:r>
            <a:r>
              <a:rPr sz="3600" dirty="0"/>
              <a:t>t</a:t>
            </a:r>
            <a:endParaRPr sz="3600"/>
          </a:p>
        </p:txBody>
      </p:sp>
      <p:sp>
        <p:nvSpPr>
          <p:cNvPr id="4" name="object 4"/>
          <p:cNvSpPr/>
          <p:nvPr/>
        </p:nvSpPr>
        <p:spPr>
          <a:xfrm>
            <a:off x="136474" y="1524000"/>
            <a:ext cx="8939276" cy="46184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3400" y="316102"/>
            <a:ext cx="8145780" cy="815975"/>
          </a:xfrm>
          <a:custGeom>
            <a:avLst/>
            <a:gdLst/>
            <a:ahLst/>
            <a:cxnLst/>
            <a:rect l="l" t="t" r="r" b="b"/>
            <a:pathLst>
              <a:path w="8145780" h="815975">
                <a:moveTo>
                  <a:pt x="8009508" y="0"/>
                </a:moveTo>
                <a:lnTo>
                  <a:pt x="135915" y="0"/>
                </a:lnTo>
                <a:lnTo>
                  <a:pt x="92958" y="6940"/>
                </a:lnTo>
                <a:lnTo>
                  <a:pt x="55648" y="26261"/>
                </a:lnTo>
                <a:lnTo>
                  <a:pt x="26225" y="55714"/>
                </a:lnTo>
                <a:lnTo>
                  <a:pt x="6929" y="93049"/>
                </a:lnTo>
                <a:lnTo>
                  <a:pt x="0" y="136017"/>
                </a:lnTo>
                <a:lnTo>
                  <a:pt x="0" y="679576"/>
                </a:lnTo>
                <a:lnTo>
                  <a:pt x="6929" y="722544"/>
                </a:lnTo>
                <a:lnTo>
                  <a:pt x="26225" y="759879"/>
                </a:lnTo>
                <a:lnTo>
                  <a:pt x="55648" y="789332"/>
                </a:lnTo>
                <a:lnTo>
                  <a:pt x="92958" y="808653"/>
                </a:lnTo>
                <a:lnTo>
                  <a:pt x="135915" y="815594"/>
                </a:lnTo>
                <a:lnTo>
                  <a:pt x="8009508" y="815594"/>
                </a:lnTo>
                <a:lnTo>
                  <a:pt x="8052463" y="808653"/>
                </a:lnTo>
                <a:lnTo>
                  <a:pt x="8089766" y="789332"/>
                </a:lnTo>
                <a:lnTo>
                  <a:pt x="8119182" y="759879"/>
                </a:lnTo>
                <a:lnTo>
                  <a:pt x="8138471" y="722544"/>
                </a:lnTo>
                <a:lnTo>
                  <a:pt x="8145399" y="679576"/>
                </a:lnTo>
                <a:lnTo>
                  <a:pt x="8145399" y="136017"/>
                </a:lnTo>
                <a:lnTo>
                  <a:pt x="8138471" y="93049"/>
                </a:lnTo>
                <a:lnTo>
                  <a:pt x="8119182" y="55714"/>
                </a:lnTo>
                <a:lnTo>
                  <a:pt x="8089766" y="26261"/>
                </a:lnTo>
                <a:lnTo>
                  <a:pt x="8052463" y="6940"/>
                </a:lnTo>
                <a:lnTo>
                  <a:pt x="8009508" y="0"/>
                </a:lnTo>
                <a:close/>
              </a:path>
            </a:pathLst>
          </a:custGeom>
          <a:solidFill>
            <a:srgbClr val="0061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90880" y="383540"/>
            <a:ext cx="1677670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spc="-75" dirty="0"/>
              <a:t>E</a:t>
            </a:r>
            <a:r>
              <a:rPr sz="3600" spc="25" dirty="0"/>
              <a:t>t</a:t>
            </a:r>
            <a:r>
              <a:rPr sz="3600" spc="-15" dirty="0"/>
              <a:t>h</a:t>
            </a:r>
            <a:r>
              <a:rPr sz="3600" spc="20" dirty="0"/>
              <a:t>e</a:t>
            </a:r>
            <a:r>
              <a:rPr sz="3600" spc="-5" dirty="0"/>
              <a:t>r</a:t>
            </a:r>
            <a:r>
              <a:rPr sz="3600" spc="-20" dirty="0"/>
              <a:t>n</a:t>
            </a:r>
            <a:r>
              <a:rPr sz="3600" spc="20" dirty="0"/>
              <a:t>e</a:t>
            </a:r>
            <a:r>
              <a:rPr sz="3600" dirty="0"/>
              <a:t>t</a:t>
            </a:r>
            <a:endParaRPr sz="3600"/>
          </a:p>
        </p:txBody>
      </p:sp>
      <p:sp>
        <p:nvSpPr>
          <p:cNvPr id="4" name="object 4"/>
          <p:cNvSpPr txBox="1"/>
          <p:nvPr/>
        </p:nvSpPr>
        <p:spPr>
          <a:xfrm>
            <a:off x="725805" y="1388783"/>
            <a:ext cx="7559040" cy="2722245"/>
          </a:xfrm>
          <a:prstGeom prst="rect">
            <a:avLst/>
          </a:prstGeom>
        </p:spPr>
        <p:txBody>
          <a:bodyPr vert="horz" wrap="square" lIns="0" tIns="135255" rIns="0" bIns="0" rtlCol="0">
            <a:spAutoFit/>
          </a:bodyPr>
          <a:lstStyle/>
          <a:p>
            <a:pPr marL="246379" indent="-234315">
              <a:lnSpc>
                <a:spcPct val="100000"/>
              </a:lnSpc>
              <a:spcBef>
                <a:spcPts val="1065"/>
              </a:spcBef>
              <a:buClr>
                <a:srgbClr val="0083B7"/>
              </a:buClr>
              <a:buFont typeface="Wingdings"/>
              <a:buChar char=""/>
              <a:tabLst>
                <a:tab pos="247015" algn="l"/>
              </a:tabLst>
            </a:pPr>
            <a:r>
              <a:rPr sz="2400" dirty="0">
                <a:latin typeface="Carlito"/>
                <a:cs typeface="Carlito"/>
              </a:rPr>
              <a:t>Ethernet </a:t>
            </a:r>
            <a:r>
              <a:rPr sz="2400" spc="5" dirty="0">
                <a:latin typeface="Carlito"/>
                <a:cs typeface="Carlito"/>
              </a:rPr>
              <a:t>by definition </a:t>
            </a:r>
            <a:r>
              <a:rPr sz="2400" dirty="0">
                <a:latin typeface="Carlito"/>
                <a:cs typeface="Carlito"/>
              </a:rPr>
              <a:t>is a </a:t>
            </a:r>
            <a:r>
              <a:rPr sz="2400" spc="-5" dirty="0">
                <a:latin typeface="Carlito"/>
                <a:cs typeface="Carlito"/>
              </a:rPr>
              <a:t>broadcast</a:t>
            </a:r>
            <a:r>
              <a:rPr sz="2400" spc="-195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protocol</a:t>
            </a:r>
            <a:endParaRPr sz="2400">
              <a:latin typeface="Carlito"/>
              <a:cs typeface="Carlito"/>
            </a:endParaRPr>
          </a:p>
          <a:p>
            <a:pPr marL="815975" lvl="1" indent="-346075">
              <a:lnSpc>
                <a:spcPct val="100000"/>
              </a:lnSpc>
              <a:spcBef>
                <a:spcPts val="805"/>
              </a:spcBef>
              <a:buClr>
                <a:srgbClr val="0083B7"/>
              </a:buClr>
              <a:buFont typeface="Courier New"/>
              <a:buChar char="o"/>
              <a:tabLst>
                <a:tab pos="816610" algn="l"/>
              </a:tabLst>
            </a:pPr>
            <a:r>
              <a:rPr sz="2000" spc="-20" dirty="0">
                <a:latin typeface="Carlito"/>
                <a:cs typeface="Carlito"/>
              </a:rPr>
              <a:t>Any </a:t>
            </a:r>
            <a:r>
              <a:rPr sz="2000" spc="5" dirty="0">
                <a:latin typeface="Carlito"/>
                <a:cs typeface="Carlito"/>
              </a:rPr>
              <a:t>signal </a:t>
            </a:r>
            <a:r>
              <a:rPr sz="2000" spc="10" dirty="0">
                <a:latin typeface="Carlito"/>
                <a:cs typeface="Carlito"/>
              </a:rPr>
              <a:t>can </a:t>
            </a:r>
            <a:r>
              <a:rPr sz="2000" spc="-5" dirty="0">
                <a:latin typeface="Carlito"/>
                <a:cs typeface="Carlito"/>
              </a:rPr>
              <a:t>be </a:t>
            </a:r>
            <a:r>
              <a:rPr sz="2000" spc="-10" dirty="0">
                <a:latin typeface="Carlito"/>
                <a:cs typeface="Carlito"/>
              </a:rPr>
              <a:t>received </a:t>
            </a:r>
            <a:r>
              <a:rPr sz="2000" spc="-5" dirty="0">
                <a:latin typeface="Carlito"/>
                <a:cs typeface="Carlito"/>
              </a:rPr>
              <a:t>by </a:t>
            </a:r>
            <a:r>
              <a:rPr sz="2000" spc="5" dirty="0">
                <a:latin typeface="Carlito"/>
                <a:cs typeface="Carlito"/>
              </a:rPr>
              <a:t>all</a:t>
            </a:r>
            <a:r>
              <a:rPr sz="2000" spc="55" dirty="0">
                <a:latin typeface="Carlito"/>
                <a:cs typeface="Carlito"/>
              </a:rPr>
              <a:t> </a:t>
            </a:r>
            <a:r>
              <a:rPr sz="2000" spc="-10" dirty="0">
                <a:latin typeface="Carlito"/>
                <a:cs typeface="Carlito"/>
              </a:rPr>
              <a:t>hosts</a:t>
            </a:r>
            <a:endParaRPr sz="2000">
              <a:latin typeface="Carlito"/>
              <a:cs typeface="Carlito"/>
            </a:endParaRPr>
          </a:p>
          <a:p>
            <a:pPr marL="815975" lvl="1" indent="-346075">
              <a:lnSpc>
                <a:spcPct val="100000"/>
              </a:lnSpc>
              <a:spcBef>
                <a:spcPts val="720"/>
              </a:spcBef>
              <a:buClr>
                <a:srgbClr val="0083B7"/>
              </a:buClr>
              <a:buFont typeface="Courier New"/>
              <a:buChar char="o"/>
              <a:tabLst>
                <a:tab pos="816610" algn="l"/>
              </a:tabLst>
            </a:pPr>
            <a:r>
              <a:rPr sz="2000" spc="-5" dirty="0">
                <a:latin typeface="Carlito"/>
                <a:cs typeface="Carlito"/>
              </a:rPr>
              <a:t>Switching </a:t>
            </a:r>
            <a:r>
              <a:rPr sz="2000" spc="-10" dirty="0">
                <a:latin typeface="Carlito"/>
                <a:cs typeface="Carlito"/>
              </a:rPr>
              <a:t>enables </a:t>
            </a:r>
            <a:r>
              <a:rPr sz="2000" spc="-5" dirty="0">
                <a:latin typeface="Carlito"/>
                <a:cs typeface="Carlito"/>
              </a:rPr>
              <a:t>individual </a:t>
            </a:r>
            <a:r>
              <a:rPr sz="2000" spc="-10" dirty="0">
                <a:latin typeface="Carlito"/>
                <a:cs typeface="Carlito"/>
              </a:rPr>
              <a:t>hosts </a:t>
            </a:r>
            <a:r>
              <a:rPr sz="2000" spc="-15" dirty="0">
                <a:latin typeface="Carlito"/>
                <a:cs typeface="Carlito"/>
              </a:rPr>
              <a:t>to</a:t>
            </a:r>
            <a:r>
              <a:rPr sz="2000" spc="210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communicate</a:t>
            </a:r>
            <a:endParaRPr sz="2000">
              <a:latin typeface="Carlito"/>
              <a:cs typeface="Carlito"/>
            </a:endParaRPr>
          </a:p>
          <a:p>
            <a:pPr marL="246379" indent="-234315">
              <a:lnSpc>
                <a:spcPts val="2840"/>
              </a:lnSpc>
              <a:spcBef>
                <a:spcPts val="1210"/>
              </a:spcBef>
              <a:buClr>
                <a:srgbClr val="0083B7"/>
              </a:buClr>
              <a:buFont typeface="Wingdings"/>
              <a:buChar char=""/>
              <a:tabLst>
                <a:tab pos="247015" algn="l"/>
              </a:tabLst>
            </a:pPr>
            <a:r>
              <a:rPr sz="2400" spc="-15" dirty="0">
                <a:latin typeface="Carlito"/>
                <a:cs typeface="Carlito"/>
              </a:rPr>
              <a:t>Network </a:t>
            </a:r>
            <a:r>
              <a:rPr sz="2400" dirty="0">
                <a:latin typeface="Carlito"/>
                <a:cs typeface="Carlito"/>
              </a:rPr>
              <a:t>layer </a:t>
            </a:r>
            <a:r>
              <a:rPr sz="2400" spc="5" dirty="0">
                <a:latin typeface="Carlito"/>
                <a:cs typeface="Carlito"/>
              </a:rPr>
              <a:t>packets </a:t>
            </a:r>
            <a:r>
              <a:rPr sz="2400" spc="-25" dirty="0">
                <a:latin typeface="Carlito"/>
                <a:cs typeface="Carlito"/>
              </a:rPr>
              <a:t>are </a:t>
            </a:r>
            <a:r>
              <a:rPr sz="2400" spc="-5" dirty="0">
                <a:latin typeface="Carlito"/>
                <a:cs typeface="Carlito"/>
              </a:rPr>
              <a:t>transmitted </a:t>
            </a:r>
            <a:r>
              <a:rPr sz="2400" spc="10" dirty="0">
                <a:latin typeface="Carlito"/>
                <a:cs typeface="Carlito"/>
              </a:rPr>
              <a:t>over </a:t>
            </a:r>
            <a:r>
              <a:rPr sz="2400" spc="-15" dirty="0">
                <a:latin typeface="Carlito"/>
                <a:cs typeface="Carlito"/>
              </a:rPr>
              <a:t>an </a:t>
            </a:r>
            <a:r>
              <a:rPr sz="2400" dirty="0">
                <a:latin typeface="Carlito"/>
                <a:cs typeface="Carlito"/>
              </a:rPr>
              <a:t>Ethernet</a:t>
            </a:r>
            <a:r>
              <a:rPr sz="2400" spc="60" dirty="0">
                <a:latin typeface="Carlito"/>
                <a:cs typeface="Carlito"/>
              </a:rPr>
              <a:t> </a:t>
            </a:r>
            <a:r>
              <a:rPr sz="2400" spc="5" dirty="0">
                <a:latin typeface="Carlito"/>
                <a:cs typeface="Carlito"/>
              </a:rPr>
              <a:t>by</a:t>
            </a:r>
            <a:endParaRPr sz="2400">
              <a:latin typeface="Carlito"/>
              <a:cs typeface="Carlito"/>
            </a:endParaRPr>
          </a:p>
          <a:p>
            <a:pPr marL="246379">
              <a:lnSpc>
                <a:spcPts val="2840"/>
              </a:lnSpc>
            </a:pPr>
            <a:r>
              <a:rPr sz="2400" spc="5" dirty="0">
                <a:latin typeface="Carlito"/>
                <a:cs typeface="Carlito"/>
              </a:rPr>
              <a:t>encapsulating</a:t>
            </a:r>
            <a:endParaRPr sz="2400">
              <a:latin typeface="Carlito"/>
              <a:cs typeface="Carlito"/>
            </a:endParaRPr>
          </a:p>
          <a:p>
            <a:pPr marL="246379" indent="-234315">
              <a:lnSpc>
                <a:spcPct val="100000"/>
              </a:lnSpc>
              <a:spcBef>
                <a:spcPts val="1285"/>
              </a:spcBef>
              <a:buClr>
                <a:srgbClr val="0083B7"/>
              </a:buClr>
              <a:buFont typeface="Wingdings"/>
              <a:buChar char=""/>
              <a:tabLst>
                <a:tab pos="247015" algn="l"/>
              </a:tabLst>
            </a:pPr>
            <a:r>
              <a:rPr sz="2400" spc="-10" dirty="0">
                <a:latin typeface="Carlito"/>
                <a:cs typeface="Carlito"/>
              </a:rPr>
              <a:t>Frame </a:t>
            </a:r>
            <a:r>
              <a:rPr sz="2400" dirty="0">
                <a:latin typeface="Carlito"/>
                <a:cs typeface="Carlito"/>
              </a:rPr>
              <a:t>Header</a:t>
            </a:r>
            <a:r>
              <a:rPr sz="2400" spc="15" dirty="0">
                <a:latin typeface="Carlito"/>
                <a:cs typeface="Carlito"/>
              </a:rPr>
              <a:t> </a:t>
            </a:r>
            <a:r>
              <a:rPr sz="2400" spc="-10" dirty="0">
                <a:latin typeface="Carlito"/>
                <a:cs typeface="Carlito"/>
              </a:rPr>
              <a:t>Format</a:t>
            </a:r>
            <a:endParaRPr sz="2400">
              <a:latin typeface="Carlito"/>
              <a:cs typeface="Carlito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71253" y="4145664"/>
            <a:ext cx="8001000" cy="21405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22312" y="4416297"/>
            <a:ext cx="7773034" cy="1343660"/>
          </a:xfrm>
          <a:custGeom>
            <a:avLst/>
            <a:gdLst/>
            <a:ahLst/>
            <a:cxnLst/>
            <a:rect l="l" t="t" r="r" b="b"/>
            <a:pathLst>
              <a:path w="7773034" h="1343660">
                <a:moveTo>
                  <a:pt x="7548562" y="0"/>
                </a:moveTo>
                <a:lnTo>
                  <a:pt x="223862" y="0"/>
                </a:lnTo>
                <a:lnTo>
                  <a:pt x="178747" y="4552"/>
                </a:lnTo>
                <a:lnTo>
                  <a:pt x="136726" y="17607"/>
                </a:lnTo>
                <a:lnTo>
                  <a:pt x="98699" y="38261"/>
                </a:lnTo>
                <a:lnTo>
                  <a:pt x="65568" y="65611"/>
                </a:lnTo>
                <a:lnTo>
                  <a:pt x="38232" y="98753"/>
                </a:lnTo>
                <a:lnTo>
                  <a:pt x="17592" y="136784"/>
                </a:lnTo>
                <a:lnTo>
                  <a:pt x="4548" y="178801"/>
                </a:lnTo>
                <a:lnTo>
                  <a:pt x="0" y="223900"/>
                </a:lnTo>
                <a:lnTo>
                  <a:pt x="0" y="1119377"/>
                </a:lnTo>
                <a:lnTo>
                  <a:pt x="4548" y="1164485"/>
                </a:lnTo>
                <a:lnTo>
                  <a:pt x="17592" y="1206500"/>
                </a:lnTo>
                <a:lnTo>
                  <a:pt x="38232" y="1244521"/>
                </a:lnTo>
                <a:lnTo>
                  <a:pt x="65568" y="1277650"/>
                </a:lnTo>
                <a:lnTo>
                  <a:pt x="98699" y="1304984"/>
                </a:lnTo>
                <a:lnTo>
                  <a:pt x="136726" y="1325623"/>
                </a:lnTo>
                <a:lnTo>
                  <a:pt x="178747" y="1338667"/>
                </a:lnTo>
                <a:lnTo>
                  <a:pt x="223862" y="1343215"/>
                </a:lnTo>
                <a:lnTo>
                  <a:pt x="7548562" y="1343215"/>
                </a:lnTo>
                <a:lnTo>
                  <a:pt x="7593661" y="1338667"/>
                </a:lnTo>
                <a:lnTo>
                  <a:pt x="7635678" y="1325623"/>
                </a:lnTo>
                <a:lnTo>
                  <a:pt x="7673709" y="1304984"/>
                </a:lnTo>
                <a:lnTo>
                  <a:pt x="7706852" y="1277650"/>
                </a:lnTo>
                <a:lnTo>
                  <a:pt x="7734202" y="1244521"/>
                </a:lnTo>
                <a:lnTo>
                  <a:pt x="7754856" y="1206500"/>
                </a:lnTo>
                <a:lnTo>
                  <a:pt x="7767911" y="1164485"/>
                </a:lnTo>
                <a:lnTo>
                  <a:pt x="7772463" y="1119377"/>
                </a:lnTo>
                <a:lnTo>
                  <a:pt x="7772463" y="223900"/>
                </a:lnTo>
                <a:lnTo>
                  <a:pt x="7767911" y="178801"/>
                </a:lnTo>
                <a:lnTo>
                  <a:pt x="7754856" y="136784"/>
                </a:lnTo>
                <a:lnTo>
                  <a:pt x="7734202" y="98753"/>
                </a:lnTo>
                <a:lnTo>
                  <a:pt x="7706852" y="65611"/>
                </a:lnTo>
                <a:lnTo>
                  <a:pt x="7673709" y="38261"/>
                </a:lnTo>
                <a:lnTo>
                  <a:pt x="7635678" y="17607"/>
                </a:lnTo>
                <a:lnTo>
                  <a:pt x="7593661" y="4552"/>
                </a:lnTo>
                <a:lnTo>
                  <a:pt x="7548562" y="0"/>
                </a:lnTo>
                <a:close/>
              </a:path>
            </a:pathLst>
          </a:custGeom>
          <a:solidFill>
            <a:srgbClr val="0061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89647" y="4569523"/>
            <a:ext cx="3910965" cy="38279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400" b="1" spc="-10" dirty="0">
                <a:solidFill>
                  <a:srgbClr val="FFFFFF"/>
                </a:solidFill>
                <a:latin typeface="Carlito"/>
                <a:cs typeface="Carlito"/>
              </a:rPr>
              <a:t>OSI </a:t>
            </a:r>
            <a:r>
              <a:rPr sz="2400" b="1" dirty="0">
                <a:solidFill>
                  <a:srgbClr val="FFFFFF"/>
                </a:solidFill>
                <a:latin typeface="Carlito"/>
                <a:cs typeface="Carlito"/>
              </a:rPr>
              <a:t>vs</a:t>
            </a:r>
            <a:r>
              <a:rPr sz="2400" b="1" spc="-4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400" b="1" spc="-65" dirty="0">
                <a:solidFill>
                  <a:srgbClr val="FFFFFF"/>
                </a:solidFill>
                <a:latin typeface="Carlito"/>
                <a:cs typeface="Carlito"/>
              </a:rPr>
              <a:t>TCP/IP</a:t>
            </a:r>
            <a:endParaRPr sz="2400" dirty="0">
              <a:latin typeface="Carlito"/>
              <a:cs typeface="Carlito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720975" y="2894202"/>
            <a:ext cx="3775075" cy="1525270"/>
            <a:chOff x="2720975" y="2894202"/>
            <a:chExt cx="3775075" cy="1525270"/>
          </a:xfrm>
        </p:grpSpPr>
        <p:sp>
          <p:nvSpPr>
            <p:cNvPr id="5" name="object 5"/>
            <p:cNvSpPr/>
            <p:nvPr/>
          </p:nvSpPr>
          <p:spPr>
            <a:xfrm>
              <a:off x="2733675" y="2906902"/>
              <a:ext cx="3749675" cy="1499870"/>
            </a:xfrm>
            <a:custGeom>
              <a:avLst/>
              <a:gdLst/>
              <a:ahLst/>
              <a:cxnLst/>
              <a:rect l="l" t="t" r="r" b="b"/>
              <a:pathLst>
                <a:path w="3749675" h="1499870">
                  <a:moveTo>
                    <a:pt x="2999740" y="0"/>
                  </a:moveTo>
                  <a:lnTo>
                    <a:pt x="0" y="0"/>
                  </a:lnTo>
                  <a:lnTo>
                    <a:pt x="749935" y="749935"/>
                  </a:lnTo>
                  <a:lnTo>
                    <a:pt x="0" y="1499870"/>
                  </a:lnTo>
                  <a:lnTo>
                    <a:pt x="2999740" y="1499870"/>
                  </a:lnTo>
                  <a:lnTo>
                    <a:pt x="3749675" y="749935"/>
                  </a:lnTo>
                  <a:lnTo>
                    <a:pt x="2999740" y="0"/>
                  </a:lnTo>
                  <a:close/>
                </a:path>
              </a:pathLst>
            </a:custGeom>
            <a:solidFill>
              <a:srgbClr val="B11A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733675" y="2906902"/>
              <a:ext cx="3749675" cy="1499870"/>
            </a:xfrm>
            <a:custGeom>
              <a:avLst/>
              <a:gdLst/>
              <a:ahLst/>
              <a:cxnLst/>
              <a:rect l="l" t="t" r="r" b="b"/>
              <a:pathLst>
                <a:path w="3749675" h="1499870">
                  <a:moveTo>
                    <a:pt x="0" y="0"/>
                  </a:moveTo>
                  <a:lnTo>
                    <a:pt x="2999740" y="0"/>
                  </a:lnTo>
                  <a:lnTo>
                    <a:pt x="3749675" y="749935"/>
                  </a:lnTo>
                  <a:lnTo>
                    <a:pt x="2999740" y="1499870"/>
                  </a:lnTo>
                  <a:lnTo>
                    <a:pt x="0" y="1499870"/>
                  </a:lnTo>
                  <a:lnTo>
                    <a:pt x="749935" y="749935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3512820" y="3158744"/>
            <a:ext cx="2251075" cy="906780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L="12700" marR="5080" indent="427355">
              <a:lnSpc>
                <a:spcPts val="3279"/>
              </a:lnSpc>
              <a:spcBef>
                <a:spcPts val="520"/>
              </a:spcBef>
            </a:pPr>
            <a:r>
              <a:rPr sz="3050" spc="-5" dirty="0">
                <a:solidFill>
                  <a:srgbClr val="FFFFFF"/>
                </a:solidFill>
                <a:latin typeface="Carlito"/>
                <a:cs typeface="Carlito"/>
              </a:rPr>
              <a:t>Network  </a:t>
            </a:r>
            <a:r>
              <a:rPr sz="3050" spc="-45" dirty="0">
                <a:solidFill>
                  <a:srgbClr val="FFFFFF"/>
                </a:solidFill>
                <a:latin typeface="Carlito"/>
                <a:cs typeface="Carlito"/>
              </a:rPr>
              <a:t>F</a:t>
            </a:r>
            <a:r>
              <a:rPr sz="3050" spc="-10" dirty="0">
                <a:solidFill>
                  <a:srgbClr val="FFFFFF"/>
                </a:solidFill>
                <a:latin typeface="Carlito"/>
                <a:cs typeface="Carlito"/>
              </a:rPr>
              <a:t>un</a:t>
            </a:r>
            <a:r>
              <a:rPr sz="3050" dirty="0">
                <a:solidFill>
                  <a:srgbClr val="FFFFFF"/>
                </a:solidFill>
                <a:latin typeface="Carlito"/>
                <a:cs typeface="Carlito"/>
              </a:rPr>
              <a:t>d</a:t>
            </a:r>
            <a:r>
              <a:rPr sz="3050" spc="-25" dirty="0">
                <a:solidFill>
                  <a:srgbClr val="FFFFFF"/>
                </a:solidFill>
                <a:latin typeface="Carlito"/>
                <a:cs typeface="Carlito"/>
              </a:rPr>
              <a:t>a</a:t>
            </a:r>
            <a:r>
              <a:rPr sz="3050" spc="-35" dirty="0">
                <a:solidFill>
                  <a:srgbClr val="FFFFFF"/>
                </a:solidFill>
                <a:latin typeface="Carlito"/>
                <a:cs typeface="Carlito"/>
              </a:rPr>
              <a:t>m</a:t>
            </a:r>
            <a:r>
              <a:rPr sz="3050" spc="-5" dirty="0">
                <a:solidFill>
                  <a:srgbClr val="FFFFFF"/>
                </a:solidFill>
                <a:latin typeface="Carlito"/>
                <a:cs typeface="Carlito"/>
              </a:rPr>
              <a:t>e</a:t>
            </a:r>
            <a:r>
              <a:rPr sz="3050" dirty="0">
                <a:solidFill>
                  <a:srgbClr val="FFFFFF"/>
                </a:solidFill>
                <a:latin typeface="Carlito"/>
                <a:cs typeface="Carlito"/>
              </a:rPr>
              <a:t>n</a:t>
            </a:r>
            <a:r>
              <a:rPr sz="3050" spc="10" dirty="0">
                <a:solidFill>
                  <a:srgbClr val="FFFFFF"/>
                </a:solidFill>
                <a:latin typeface="Carlito"/>
                <a:cs typeface="Carlito"/>
              </a:rPr>
              <a:t>t</a:t>
            </a:r>
            <a:r>
              <a:rPr sz="3050" spc="-25" dirty="0">
                <a:solidFill>
                  <a:srgbClr val="FFFFFF"/>
                </a:solidFill>
                <a:latin typeface="Carlito"/>
                <a:cs typeface="Carlito"/>
              </a:rPr>
              <a:t>a</a:t>
            </a:r>
            <a:r>
              <a:rPr sz="3050" spc="10" dirty="0">
                <a:solidFill>
                  <a:srgbClr val="FFFFFF"/>
                </a:solidFill>
                <a:latin typeface="Carlito"/>
                <a:cs typeface="Carlito"/>
              </a:rPr>
              <a:t>l</a:t>
            </a:r>
            <a:r>
              <a:rPr sz="3050" spc="-5" dirty="0">
                <a:solidFill>
                  <a:srgbClr val="FFFFFF"/>
                </a:solidFill>
                <a:latin typeface="Carlito"/>
                <a:cs typeface="Carlito"/>
              </a:rPr>
              <a:t>s</a:t>
            </a:r>
            <a:endParaRPr sz="305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3400" y="316102"/>
            <a:ext cx="8145780" cy="815975"/>
          </a:xfrm>
          <a:custGeom>
            <a:avLst/>
            <a:gdLst/>
            <a:ahLst/>
            <a:cxnLst/>
            <a:rect l="l" t="t" r="r" b="b"/>
            <a:pathLst>
              <a:path w="8145780" h="815975">
                <a:moveTo>
                  <a:pt x="8009508" y="0"/>
                </a:moveTo>
                <a:lnTo>
                  <a:pt x="135915" y="0"/>
                </a:lnTo>
                <a:lnTo>
                  <a:pt x="92958" y="6940"/>
                </a:lnTo>
                <a:lnTo>
                  <a:pt x="55648" y="26261"/>
                </a:lnTo>
                <a:lnTo>
                  <a:pt x="26225" y="55714"/>
                </a:lnTo>
                <a:lnTo>
                  <a:pt x="6929" y="93049"/>
                </a:lnTo>
                <a:lnTo>
                  <a:pt x="0" y="136017"/>
                </a:lnTo>
                <a:lnTo>
                  <a:pt x="0" y="679576"/>
                </a:lnTo>
                <a:lnTo>
                  <a:pt x="6929" y="722544"/>
                </a:lnTo>
                <a:lnTo>
                  <a:pt x="26225" y="759879"/>
                </a:lnTo>
                <a:lnTo>
                  <a:pt x="55648" y="789332"/>
                </a:lnTo>
                <a:lnTo>
                  <a:pt x="92958" y="808653"/>
                </a:lnTo>
                <a:lnTo>
                  <a:pt x="135915" y="815594"/>
                </a:lnTo>
                <a:lnTo>
                  <a:pt x="8009508" y="815594"/>
                </a:lnTo>
                <a:lnTo>
                  <a:pt x="8052463" y="808653"/>
                </a:lnTo>
                <a:lnTo>
                  <a:pt x="8089766" y="789332"/>
                </a:lnTo>
                <a:lnTo>
                  <a:pt x="8119182" y="759879"/>
                </a:lnTo>
                <a:lnTo>
                  <a:pt x="8138471" y="722544"/>
                </a:lnTo>
                <a:lnTo>
                  <a:pt x="8145399" y="679576"/>
                </a:lnTo>
                <a:lnTo>
                  <a:pt x="8145399" y="136017"/>
                </a:lnTo>
                <a:lnTo>
                  <a:pt x="8138471" y="93049"/>
                </a:lnTo>
                <a:lnTo>
                  <a:pt x="8119182" y="55714"/>
                </a:lnTo>
                <a:lnTo>
                  <a:pt x="8089766" y="26261"/>
                </a:lnTo>
                <a:lnTo>
                  <a:pt x="8052463" y="6940"/>
                </a:lnTo>
                <a:lnTo>
                  <a:pt x="8009508" y="0"/>
                </a:lnTo>
                <a:close/>
              </a:path>
            </a:pathLst>
          </a:custGeom>
          <a:solidFill>
            <a:srgbClr val="0061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90880" y="383540"/>
            <a:ext cx="1677670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spc="-75" dirty="0"/>
              <a:t>E</a:t>
            </a:r>
            <a:r>
              <a:rPr sz="3600" spc="25" dirty="0"/>
              <a:t>t</a:t>
            </a:r>
            <a:r>
              <a:rPr sz="3600" spc="-15" dirty="0"/>
              <a:t>h</a:t>
            </a:r>
            <a:r>
              <a:rPr sz="3600" spc="20" dirty="0"/>
              <a:t>e</a:t>
            </a:r>
            <a:r>
              <a:rPr sz="3600" spc="-5" dirty="0"/>
              <a:t>r</a:t>
            </a:r>
            <a:r>
              <a:rPr sz="3600" spc="-20" dirty="0"/>
              <a:t>n</a:t>
            </a:r>
            <a:r>
              <a:rPr sz="3600" spc="20" dirty="0"/>
              <a:t>e</a:t>
            </a:r>
            <a:r>
              <a:rPr sz="3600" dirty="0"/>
              <a:t>t</a:t>
            </a:r>
            <a:endParaRPr sz="3600"/>
          </a:p>
        </p:txBody>
      </p:sp>
      <p:sp>
        <p:nvSpPr>
          <p:cNvPr id="4" name="object 4"/>
          <p:cNvSpPr/>
          <p:nvPr/>
        </p:nvSpPr>
        <p:spPr>
          <a:xfrm>
            <a:off x="605624" y="1131697"/>
            <a:ext cx="8001000" cy="16112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06742" y="2759773"/>
            <a:ext cx="8072438" cy="3039935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246379" marR="5080" indent="-233679">
              <a:lnSpc>
                <a:spcPct val="96000"/>
              </a:lnSpc>
              <a:spcBef>
                <a:spcPts val="215"/>
              </a:spcBef>
              <a:buClr>
                <a:srgbClr val="0083B7"/>
              </a:buClr>
              <a:buFont typeface="Wingdings"/>
              <a:buChar char=""/>
              <a:tabLst>
                <a:tab pos="246379" algn="l"/>
              </a:tabLst>
            </a:pPr>
            <a:r>
              <a:rPr sz="2400" b="1" spc="-10" dirty="0">
                <a:latin typeface="Carlito"/>
                <a:cs typeface="Carlito"/>
              </a:rPr>
              <a:t>Preamble </a:t>
            </a:r>
            <a:r>
              <a:rPr sz="2400" dirty="0">
                <a:latin typeface="Carlito"/>
                <a:cs typeface="Carlito"/>
              </a:rPr>
              <a:t>is a </a:t>
            </a:r>
            <a:r>
              <a:rPr sz="2400" spc="10" dirty="0">
                <a:latin typeface="Carlito"/>
                <a:cs typeface="Carlito"/>
              </a:rPr>
              <a:t>sequence </a:t>
            </a:r>
            <a:r>
              <a:rPr sz="2400" spc="5" dirty="0">
                <a:latin typeface="Carlito"/>
                <a:cs typeface="Carlito"/>
              </a:rPr>
              <a:t>of </a:t>
            </a:r>
            <a:r>
              <a:rPr sz="2400" dirty="0">
                <a:latin typeface="Carlito"/>
                <a:cs typeface="Carlito"/>
              </a:rPr>
              <a:t>7 </a:t>
            </a:r>
            <a:r>
              <a:rPr sz="2400" spc="10" dirty="0">
                <a:latin typeface="Carlito"/>
                <a:cs typeface="Carlito"/>
              </a:rPr>
              <a:t>bytes, </a:t>
            </a:r>
            <a:r>
              <a:rPr sz="2400" spc="-5" dirty="0">
                <a:latin typeface="Carlito"/>
                <a:cs typeface="Carlito"/>
              </a:rPr>
              <a:t>each </a:t>
            </a:r>
            <a:r>
              <a:rPr sz="2400" spc="5" dirty="0">
                <a:latin typeface="Carlito"/>
                <a:cs typeface="Carlito"/>
              </a:rPr>
              <a:t>set</a:t>
            </a:r>
            <a:r>
              <a:rPr sz="2400" spc="-290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to  </a:t>
            </a:r>
            <a:r>
              <a:rPr sz="2400" spc="-15" dirty="0">
                <a:latin typeface="Carlito"/>
                <a:cs typeface="Carlito"/>
              </a:rPr>
              <a:t>“10101010” </a:t>
            </a:r>
            <a:r>
              <a:rPr sz="2400" dirty="0">
                <a:latin typeface="Wingdings"/>
                <a:cs typeface="Wingdings"/>
              </a:rPr>
              <a:t>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rlito"/>
                <a:cs typeface="Carlito"/>
              </a:rPr>
              <a:t>Used to </a:t>
            </a:r>
            <a:r>
              <a:rPr sz="2400" spc="5" dirty="0">
                <a:latin typeface="Carlito"/>
                <a:cs typeface="Carlito"/>
              </a:rPr>
              <a:t>synchronize </a:t>
            </a:r>
            <a:r>
              <a:rPr sz="2400" dirty="0">
                <a:latin typeface="Carlito"/>
                <a:cs typeface="Carlito"/>
              </a:rPr>
              <a:t>receiver  </a:t>
            </a:r>
            <a:r>
              <a:rPr sz="2400" spc="-5" dirty="0">
                <a:latin typeface="Carlito"/>
                <a:cs typeface="Carlito"/>
              </a:rPr>
              <a:t>before </a:t>
            </a:r>
            <a:r>
              <a:rPr sz="2400" spc="-10" dirty="0">
                <a:latin typeface="Carlito"/>
                <a:cs typeface="Carlito"/>
              </a:rPr>
              <a:t>actual </a:t>
            </a:r>
            <a:r>
              <a:rPr sz="2400" spc="-5" dirty="0">
                <a:latin typeface="Carlito"/>
                <a:cs typeface="Carlito"/>
              </a:rPr>
              <a:t>data </a:t>
            </a:r>
            <a:r>
              <a:rPr sz="2400" dirty="0">
                <a:latin typeface="Carlito"/>
                <a:cs typeface="Carlito"/>
              </a:rPr>
              <a:t>is</a:t>
            </a:r>
            <a:r>
              <a:rPr sz="2400" spc="-15" dirty="0">
                <a:latin typeface="Carlito"/>
                <a:cs typeface="Carlito"/>
              </a:rPr>
              <a:t> </a:t>
            </a:r>
            <a:r>
              <a:rPr sz="2400" spc="5" dirty="0">
                <a:latin typeface="Carlito"/>
                <a:cs typeface="Carlito"/>
              </a:rPr>
              <a:t>sent</a:t>
            </a:r>
            <a:endParaRPr sz="2400" dirty="0">
              <a:latin typeface="Carlito"/>
              <a:cs typeface="Carlito"/>
            </a:endParaRPr>
          </a:p>
          <a:p>
            <a:pPr marL="246379" indent="-233679">
              <a:lnSpc>
                <a:spcPct val="100000"/>
              </a:lnSpc>
              <a:spcBef>
                <a:spcPts val="1285"/>
              </a:spcBef>
              <a:buClr>
                <a:srgbClr val="0083B7"/>
              </a:buClr>
              <a:buFont typeface="Wingdings"/>
              <a:buChar char=""/>
              <a:tabLst>
                <a:tab pos="246379" algn="l"/>
              </a:tabLst>
            </a:pPr>
            <a:r>
              <a:rPr sz="2400" b="1" spc="-10" dirty="0">
                <a:latin typeface="Carlito"/>
                <a:cs typeface="Carlito"/>
              </a:rPr>
              <a:t>MAC</a:t>
            </a:r>
            <a:r>
              <a:rPr sz="2400" b="1" spc="10" dirty="0">
                <a:latin typeface="Carlito"/>
                <a:cs typeface="Carlito"/>
              </a:rPr>
              <a:t> </a:t>
            </a:r>
            <a:r>
              <a:rPr sz="2400" b="1" spc="-5" dirty="0">
                <a:latin typeface="Carlito"/>
                <a:cs typeface="Carlito"/>
              </a:rPr>
              <a:t>addresses</a:t>
            </a:r>
            <a:endParaRPr sz="2400" dirty="0">
              <a:latin typeface="Carlito"/>
              <a:cs typeface="Carlito"/>
            </a:endParaRPr>
          </a:p>
          <a:p>
            <a:pPr marL="246379" marR="523240" indent="-233679" algn="just">
              <a:lnSpc>
                <a:spcPts val="2720"/>
              </a:lnSpc>
              <a:spcBef>
                <a:spcPts val="1510"/>
              </a:spcBef>
              <a:buClr>
                <a:srgbClr val="0083B7"/>
              </a:buClr>
              <a:buFont typeface="Wingdings"/>
              <a:buChar char=""/>
              <a:tabLst>
                <a:tab pos="246379" algn="l"/>
              </a:tabLst>
            </a:pPr>
            <a:r>
              <a:rPr sz="2400" b="1" spc="-5" dirty="0">
                <a:latin typeface="Carlito"/>
                <a:cs typeface="Carlito"/>
              </a:rPr>
              <a:t>Type </a:t>
            </a:r>
            <a:r>
              <a:rPr sz="2400" dirty="0">
                <a:latin typeface="Carlito"/>
                <a:cs typeface="Carlito"/>
              </a:rPr>
              <a:t>field is a </a:t>
            </a:r>
            <a:r>
              <a:rPr sz="2400" spc="5" dirty="0">
                <a:latin typeface="Carlito"/>
                <a:cs typeface="Carlito"/>
              </a:rPr>
              <a:t>de-multiplexing key used</a:t>
            </a:r>
            <a:r>
              <a:rPr sz="2400" spc="-270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to  determine which </a:t>
            </a:r>
            <a:r>
              <a:rPr sz="2400" spc="5" dirty="0">
                <a:latin typeface="Carlito"/>
                <a:cs typeface="Carlito"/>
              </a:rPr>
              <a:t>higher level </a:t>
            </a:r>
            <a:r>
              <a:rPr sz="2400" dirty="0">
                <a:latin typeface="Carlito"/>
                <a:cs typeface="Carlito"/>
              </a:rPr>
              <a:t>protocol</a:t>
            </a:r>
            <a:r>
              <a:rPr sz="2400" spc="-285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the  </a:t>
            </a:r>
            <a:r>
              <a:rPr sz="2400" spc="-20" dirty="0">
                <a:latin typeface="Carlito"/>
                <a:cs typeface="Carlito"/>
              </a:rPr>
              <a:t>frame </a:t>
            </a:r>
            <a:r>
              <a:rPr sz="2400" spc="10" dirty="0">
                <a:latin typeface="Carlito"/>
                <a:cs typeface="Carlito"/>
              </a:rPr>
              <a:t>should </a:t>
            </a:r>
            <a:r>
              <a:rPr sz="2400" spc="5" dirty="0">
                <a:latin typeface="Carlito"/>
                <a:cs typeface="Carlito"/>
              </a:rPr>
              <a:t>be </a:t>
            </a:r>
            <a:r>
              <a:rPr sz="2400" dirty="0">
                <a:latin typeface="Carlito"/>
                <a:cs typeface="Carlito"/>
              </a:rPr>
              <a:t>delivered</a:t>
            </a:r>
            <a:r>
              <a:rPr sz="2400" spc="-55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to</a:t>
            </a:r>
          </a:p>
          <a:p>
            <a:pPr marL="246379" indent="-233679" algn="just">
              <a:lnSpc>
                <a:spcPct val="100000"/>
              </a:lnSpc>
              <a:spcBef>
                <a:spcPts val="1315"/>
              </a:spcBef>
              <a:buClr>
                <a:srgbClr val="0083B7"/>
              </a:buClr>
              <a:buFont typeface="Wingdings"/>
              <a:buChar char=""/>
              <a:tabLst>
                <a:tab pos="246379" algn="l"/>
              </a:tabLst>
            </a:pPr>
            <a:r>
              <a:rPr sz="2400" spc="-5" dirty="0">
                <a:latin typeface="Carlito"/>
                <a:cs typeface="Carlito"/>
              </a:rPr>
              <a:t>Body can </a:t>
            </a:r>
            <a:r>
              <a:rPr sz="2400" dirty="0">
                <a:latin typeface="Carlito"/>
                <a:cs typeface="Carlito"/>
              </a:rPr>
              <a:t>contain </a:t>
            </a:r>
            <a:r>
              <a:rPr sz="2400" spc="5" dirty="0">
                <a:latin typeface="Carlito"/>
                <a:cs typeface="Carlito"/>
              </a:rPr>
              <a:t>up </a:t>
            </a:r>
            <a:r>
              <a:rPr sz="2400" dirty="0">
                <a:latin typeface="Carlito"/>
                <a:cs typeface="Carlito"/>
              </a:rPr>
              <a:t>to </a:t>
            </a:r>
            <a:r>
              <a:rPr sz="2400" spc="-15" dirty="0">
                <a:latin typeface="Carlito"/>
                <a:cs typeface="Carlito"/>
              </a:rPr>
              <a:t>1500 </a:t>
            </a:r>
            <a:r>
              <a:rPr sz="2400" spc="5" dirty="0">
                <a:latin typeface="Carlito"/>
                <a:cs typeface="Carlito"/>
              </a:rPr>
              <a:t>bytes </a:t>
            </a:r>
            <a:r>
              <a:rPr sz="2400" dirty="0">
                <a:latin typeface="Carlito"/>
                <a:cs typeface="Carlito"/>
              </a:rPr>
              <a:t>of</a:t>
            </a:r>
            <a:r>
              <a:rPr sz="2400" spc="-215" dirty="0">
                <a:latin typeface="Carlito"/>
                <a:cs typeface="Carlito"/>
              </a:rPr>
              <a:t> </a:t>
            </a:r>
            <a:r>
              <a:rPr sz="2400" spc="-5" dirty="0">
                <a:latin typeface="Carlito"/>
                <a:cs typeface="Carlito"/>
              </a:rPr>
              <a:t>data</a:t>
            </a:r>
            <a:endParaRPr sz="2400" dirty="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3400" y="316102"/>
            <a:ext cx="8145780" cy="815975"/>
          </a:xfrm>
          <a:custGeom>
            <a:avLst/>
            <a:gdLst/>
            <a:ahLst/>
            <a:cxnLst/>
            <a:rect l="l" t="t" r="r" b="b"/>
            <a:pathLst>
              <a:path w="8145780" h="815975">
                <a:moveTo>
                  <a:pt x="8009508" y="0"/>
                </a:moveTo>
                <a:lnTo>
                  <a:pt x="135915" y="0"/>
                </a:lnTo>
                <a:lnTo>
                  <a:pt x="92958" y="6940"/>
                </a:lnTo>
                <a:lnTo>
                  <a:pt x="55648" y="26261"/>
                </a:lnTo>
                <a:lnTo>
                  <a:pt x="26225" y="55714"/>
                </a:lnTo>
                <a:lnTo>
                  <a:pt x="6929" y="93049"/>
                </a:lnTo>
                <a:lnTo>
                  <a:pt x="0" y="136017"/>
                </a:lnTo>
                <a:lnTo>
                  <a:pt x="0" y="679576"/>
                </a:lnTo>
                <a:lnTo>
                  <a:pt x="6929" y="722544"/>
                </a:lnTo>
                <a:lnTo>
                  <a:pt x="26225" y="759879"/>
                </a:lnTo>
                <a:lnTo>
                  <a:pt x="55648" y="789332"/>
                </a:lnTo>
                <a:lnTo>
                  <a:pt x="92958" y="808653"/>
                </a:lnTo>
                <a:lnTo>
                  <a:pt x="135915" y="815594"/>
                </a:lnTo>
                <a:lnTo>
                  <a:pt x="8009508" y="815594"/>
                </a:lnTo>
                <a:lnTo>
                  <a:pt x="8052463" y="808653"/>
                </a:lnTo>
                <a:lnTo>
                  <a:pt x="8089766" y="789332"/>
                </a:lnTo>
                <a:lnTo>
                  <a:pt x="8119182" y="759879"/>
                </a:lnTo>
                <a:lnTo>
                  <a:pt x="8138471" y="722544"/>
                </a:lnTo>
                <a:lnTo>
                  <a:pt x="8145399" y="679576"/>
                </a:lnTo>
                <a:lnTo>
                  <a:pt x="8145399" y="136017"/>
                </a:lnTo>
                <a:lnTo>
                  <a:pt x="8138471" y="93049"/>
                </a:lnTo>
                <a:lnTo>
                  <a:pt x="8119182" y="55714"/>
                </a:lnTo>
                <a:lnTo>
                  <a:pt x="8089766" y="26261"/>
                </a:lnTo>
                <a:lnTo>
                  <a:pt x="8052463" y="6940"/>
                </a:lnTo>
                <a:lnTo>
                  <a:pt x="8009508" y="0"/>
                </a:lnTo>
                <a:close/>
              </a:path>
            </a:pathLst>
          </a:custGeom>
          <a:solidFill>
            <a:srgbClr val="0061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90880" y="383540"/>
            <a:ext cx="2555875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spc="-45" dirty="0"/>
              <a:t>MAC</a:t>
            </a:r>
            <a:r>
              <a:rPr sz="3600" spc="-10" dirty="0"/>
              <a:t> </a:t>
            </a:r>
            <a:r>
              <a:rPr sz="3600" spc="-15" dirty="0"/>
              <a:t>Address</a:t>
            </a:r>
            <a:endParaRPr sz="3600"/>
          </a:p>
        </p:txBody>
      </p:sp>
      <p:sp>
        <p:nvSpPr>
          <p:cNvPr id="4" name="object 4"/>
          <p:cNvSpPr txBox="1"/>
          <p:nvPr/>
        </p:nvSpPr>
        <p:spPr>
          <a:xfrm>
            <a:off x="725805" y="1510982"/>
            <a:ext cx="7665084" cy="3393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6379" indent="-234315">
              <a:lnSpc>
                <a:spcPts val="2800"/>
              </a:lnSpc>
              <a:spcBef>
                <a:spcPts val="100"/>
              </a:spcBef>
              <a:buClr>
                <a:srgbClr val="0083B7"/>
              </a:buClr>
              <a:buFont typeface="Wingdings"/>
              <a:buChar char=""/>
              <a:tabLst>
                <a:tab pos="247015" algn="l"/>
              </a:tabLst>
            </a:pPr>
            <a:r>
              <a:rPr sz="2400" spc="5" dirty="0">
                <a:latin typeface="Carlito"/>
                <a:cs typeface="Carlito"/>
              </a:rPr>
              <a:t>Unique, </a:t>
            </a:r>
            <a:r>
              <a:rPr sz="2400" spc="-5" dirty="0">
                <a:latin typeface="Carlito"/>
                <a:cs typeface="Carlito"/>
              </a:rPr>
              <a:t>48-bit </a:t>
            </a:r>
            <a:r>
              <a:rPr sz="2400" spc="5" dirty="0">
                <a:latin typeface="Carlito"/>
                <a:cs typeface="Carlito"/>
              </a:rPr>
              <a:t>unicast </a:t>
            </a:r>
            <a:r>
              <a:rPr sz="2400" spc="-5" dirty="0">
                <a:latin typeface="Carlito"/>
                <a:cs typeface="Carlito"/>
              </a:rPr>
              <a:t>address </a:t>
            </a:r>
            <a:r>
              <a:rPr sz="2400" dirty="0">
                <a:latin typeface="Carlito"/>
                <a:cs typeface="Carlito"/>
              </a:rPr>
              <a:t>assigned to each </a:t>
            </a:r>
            <a:r>
              <a:rPr sz="2400" spc="-5" dirty="0">
                <a:latin typeface="Carlito"/>
                <a:cs typeface="Carlito"/>
              </a:rPr>
              <a:t>adapter</a:t>
            </a:r>
            <a:r>
              <a:rPr sz="2400" spc="-120" dirty="0">
                <a:latin typeface="Carlito"/>
                <a:cs typeface="Carlito"/>
              </a:rPr>
              <a:t> </a:t>
            </a:r>
            <a:r>
              <a:rPr sz="2400" spc="-10" dirty="0">
                <a:latin typeface="Carlito"/>
                <a:cs typeface="Carlito"/>
              </a:rPr>
              <a:t>(12</a:t>
            </a:r>
            <a:endParaRPr sz="2400" dirty="0">
              <a:latin typeface="Carlito"/>
              <a:cs typeface="Carlito"/>
            </a:endParaRPr>
          </a:p>
          <a:p>
            <a:pPr marL="246379">
              <a:lnSpc>
                <a:spcPts val="2800"/>
              </a:lnSpc>
            </a:pPr>
            <a:r>
              <a:rPr sz="2400" dirty="0">
                <a:latin typeface="Carlito"/>
                <a:cs typeface="Carlito"/>
              </a:rPr>
              <a:t>in</a:t>
            </a:r>
            <a:r>
              <a:rPr sz="2400" spc="-45" dirty="0">
                <a:latin typeface="Carlito"/>
                <a:cs typeface="Carlito"/>
              </a:rPr>
              <a:t> </a:t>
            </a:r>
            <a:r>
              <a:rPr sz="2400" spc="5" dirty="0">
                <a:latin typeface="Carlito"/>
                <a:cs typeface="Carlito"/>
              </a:rPr>
              <a:t>Hex)</a:t>
            </a:r>
            <a:endParaRPr sz="2400" dirty="0">
              <a:latin typeface="Carlito"/>
              <a:cs typeface="Carlito"/>
            </a:endParaRPr>
          </a:p>
          <a:p>
            <a:pPr marL="246379" indent="-234315">
              <a:lnSpc>
                <a:spcPct val="100000"/>
              </a:lnSpc>
              <a:spcBef>
                <a:spcPts val="1370"/>
              </a:spcBef>
              <a:buClr>
                <a:srgbClr val="0083B7"/>
              </a:buClr>
              <a:buFont typeface="Wingdings"/>
              <a:buChar char=""/>
              <a:tabLst>
                <a:tab pos="247015" algn="l"/>
              </a:tabLst>
            </a:pPr>
            <a:r>
              <a:rPr sz="2400" spc="10" dirty="0">
                <a:latin typeface="Carlito"/>
                <a:cs typeface="Carlito"/>
              </a:rPr>
              <a:t>Physical</a:t>
            </a:r>
            <a:r>
              <a:rPr sz="2400" spc="-145" dirty="0">
                <a:latin typeface="Carlito"/>
                <a:cs typeface="Carlito"/>
              </a:rPr>
              <a:t> </a:t>
            </a:r>
            <a:r>
              <a:rPr sz="2400" spc="-5" dirty="0">
                <a:latin typeface="Carlito"/>
                <a:cs typeface="Carlito"/>
              </a:rPr>
              <a:t>address</a:t>
            </a:r>
            <a:endParaRPr sz="2400" dirty="0">
              <a:latin typeface="Carlito"/>
              <a:cs typeface="Carlito"/>
            </a:endParaRPr>
          </a:p>
          <a:p>
            <a:pPr marL="246379" indent="-234315">
              <a:lnSpc>
                <a:spcPct val="100000"/>
              </a:lnSpc>
              <a:spcBef>
                <a:spcPts val="1285"/>
              </a:spcBef>
              <a:buClr>
                <a:srgbClr val="0083B7"/>
              </a:buClr>
              <a:buFont typeface="Wingdings"/>
              <a:buChar char=""/>
              <a:tabLst>
                <a:tab pos="247015" algn="l"/>
              </a:tabLst>
            </a:pPr>
            <a:r>
              <a:rPr sz="2400" spc="5" dirty="0">
                <a:latin typeface="Carlito"/>
                <a:cs typeface="Carlito"/>
              </a:rPr>
              <a:t>Each </a:t>
            </a:r>
            <a:r>
              <a:rPr sz="2400" spc="-5" dirty="0">
                <a:latin typeface="Carlito"/>
                <a:cs typeface="Carlito"/>
              </a:rPr>
              <a:t>manufacturer gets </a:t>
            </a:r>
            <a:r>
              <a:rPr sz="2400" spc="5" dirty="0">
                <a:latin typeface="Carlito"/>
                <a:cs typeface="Carlito"/>
              </a:rPr>
              <a:t>their </a:t>
            </a:r>
            <a:r>
              <a:rPr sz="2400" spc="-10" dirty="0">
                <a:latin typeface="Carlito"/>
                <a:cs typeface="Carlito"/>
              </a:rPr>
              <a:t>own </a:t>
            </a:r>
            <a:r>
              <a:rPr sz="2400" dirty="0">
                <a:latin typeface="Carlito"/>
                <a:cs typeface="Carlito"/>
              </a:rPr>
              <a:t>address</a:t>
            </a:r>
            <a:r>
              <a:rPr sz="2400" spc="-60" dirty="0">
                <a:latin typeface="Carlito"/>
                <a:cs typeface="Carlito"/>
              </a:rPr>
              <a:t> </a:t>
            </a:r>
            <a:r>
              <a:rPr sz="2400" spc="-15" dirty="0">
                <a:latin typeface="Carlito"/>
                <a:cs typeface="Carlito"/>
              </a:rPr>
              <a:t>range</a:t>
            </a:r>
            <a:endParaRPr sz="2400" dirty="0">
              <a:latin typeface="Carlito"/>
              <a:cs typeface="Carlito"/>
            </a:endParaRPr>
          </a:p>
          <a:p>
            <a:pPr marL="246379" indent="-234315">
              <a:lnSpc>
                <a:spcPct val="100000"/>
              </a:lnSpc>
              <a:spcBef>
                <a:spcPts val="1285"/>
              </a:spcBef>
              <a:buClr>
                <a:srgbClr val="0083B7"/>
              </a:buClr>
              <a:buFont typeface="Wingdings"/>
              <a:buChar char=""/>
              <a:tabLst>
                <a:tab pos="247015" algn="l"/>
              </a:tabLst>
            </a:pPr>
            <a:r>
              <a:rPr sz="2400" spc="-5" dirty="0">
                <a:latin typeface="Carlito"/>
                <a:cs typeface="Carlito"/>
              </a:rPr>
              <a:t>Cant </a:t>
            </a:r>
            <a:r>
              <a:rPr sz="2400" spc="5" dirty="0">
                <a:latin typeface="Carlito"/>
                <a:cs typeface="Carlito"/>
              </a:rPr>
              <a:t>be</a:t>
            </a:r>
            <a:r>
              <a:rPr sz="2400" spc="-50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changed</a:t>
            </a:r>
          </a:p>
          <a:p>
            <a:pPr marL="246379" indent="-234315">
              <a:lnSpc>
                <a:spcPct val="100000"/>
              </a:lnSpc>
              <a:spcBef>
                <a:spcPts val="1285"/>
              </a:spcBef>
              <a:buClr>
                <a:srgbClr val="0083B7"/>
              </a:buClr>
              <a:buFont typeface="Wingdings"/>
              <a:buChar char=""/>
              <a:tabLst>
                <a:tab pos="247015" algn="l"/>
              </a:tabLst>
            </a:pPr>
            <a:r>
              <a:rPr sz="2400" spc="-5" dirty="0">
                <a:latin typeface="Carlito"/>
                <a:cs typeface="Carlito"/>
              </a:rPr>
              <a:t>broadcast: </a:t>
            </a:r>
            <a:r>
              <a:rPr sz="2400" spc="-10" dirty="0">
                <a:latin typeface="Carlito"/>
                <a:cs typeface="Carlito"/>
              </a:rPr>
              <a:t>all</a:t>
            </a:r>
            <a:r>
              <a:rPr sz="2400" spc="-50" dirty="0">
                <a:latin typeface="Carlito"/>
                <a:cs typeface="Carlito"/>
              </a:rPr>
              <a:t> </a:t>
            </a:r>
            <a:r>
              <a:rPr sz="2400" spc="-10" dirty="0">
                <a:latin typeface="Carlito"/>
                <a:cs typeface="Carlito"/>
              </a:rPr>
              <a:t>1s</a:t>
            </a:r>
            <a:endParaRPr sz="2400" dirty="0">
              <a:latin typeface="Carlito"/>
              <a:cs typeface="Carlito"/>
            </a:endParaRPr>
          </a:p>
          <a:p>
            <a:pPr marL="246379" indent="-234315">
              <a:lnSpc>
                <a:spcPct val="100000"/>
              </a:lnSpc>
              <a:spcBef>
                <a:spcPts val="1285"/>
              </a:spcBef>
              <a:buClr>
                <a:srgbClr val="0083B7"/>
              </a:buClr>
              <a:buFont typeface="Wingdings"/>
              <a:buChar char=""/>
              <a:tabLst>
                <a:tab pos="247015" algn="l"/>
              </a:tabLst>
            </a:pPr>
            <a:r>
              <a:rPr sz="2400" dirty="0">
                <a:latin typeface="Carlito"/>
                <a:cs typeface="Carlito"/>
              </a:rPr>
              <a:t>multicast: </a:t>
            </a:r>
            <a:r>
              <a:rPr sz="2400" spc="-5" dirty="0">
                <a:latin typeface="Carlito"/>
                <a:cs typeface="Carlito"/>
              </a:rPr>
              <a:t>first </a:t>
            </a:r>
            <a:r>
              <a:rPr sz="2400" spc="5" dirty="0">
                <a:latin typeface="Carlito"/>
                <a:cs typeface="Carlito"/>
              </a:rPr>
              <a:t>bit </a:t>
            </a:r>
            <a:r>
              <a:rPr sz="2400" dirty="0">
                <a:latin typeface="Carlito"/>
                <a:cs typeface="Carlito"/>
              </a:rPr>
              <a:t>is</a:t>
            </a:r>
            <a:r>
              <a:rPr sz="2400" spc="-85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1</a:t>
            </a:r>
          </a:p>
        </p:txBody>
      </p:sp>
      <p:sp>
        <p:nvSpPr>
          <p:cNvPr id="5" name="object 5"/>
          <p:cNvSpPr/>
          <p:nvPr/>
        </p:nvSpPr>
        <p:spPr>
          <a:xfrm>
            <a:off x="3962400" y="4191000"/>
            <a:ext cx="4934965" cy="17863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3400" y="316102"/>
            <a:ext cx="8145780" cy="815975"/>
          </a:xfrm>
          <a:custGeom>
            <a:avLst/>
            <a:gdLst/>
            <a:ahLst/>
            <a:cxnLst/>
            <a:rect l="l" t="t" r="r" b="b"/>
            <a:pathLst>
              <a:path w="8145780" h="815975">
                <a:moveTo>
                  <a:pt x="8009508" y="0"/>
                </a:moveTo>
                <a:lnTo>
                  <a:pt x="135915" y="0"/>
                </a:lnTo>
                <a:lnTo>
                  <a:pt x="92958" y="6940"/>
                </a:lnTo>
                <a:lnTo>
                  <a:pt x="55648" y="26261"/>
                </a:lnTo>
                <a:lnTo>
                  <a:pt x="26225" y="55714"/>
                </a:lnTo>
                <a:lnTo>
                  <a:pt x="6929" y="93049"/>
                </a:lnTo>
                <a:lnTo>
                  <a:pt x="0" y="136017"/>
                </a:lnTo>
                <a:lnTo>
                  <a:pt x="0" y="679576"/>
                </a:lnTo>
                <a:lnTo>
                  <a:pt x="6929" y="722544"/>
                </a:lnTo>
                <a:lnTo>
                  <a:pt x="26225" y="759879"/>
                </a:lnTo>
                <a:lnTo>
                  <a:pt x="55648" y="789332"/>
                </a:lnTo>
                <a:lnTo>
                  <a:pt x="92958" y="808653"/>
                </a:lnTo>
                <a:lnTo>
                  <a:pt x="135915" y="815594"/>
                </a:lnTo>
                <a:lnTo>
                  <a:pt x="8009508" y="815594"/>
                </a:lnTo>
                <a:lnTo>
                  <a:pt x="8052463" y="808653"/>
                </a:lnTo>
                <a:lnTo>
                  <a:pt x="8089766" y="789332"/>
                </a:lnTo>
                <a:lnTo>
                  <a:pt x="8119182" y="759879"/>
                </a:lnTo>
                <a:lnTo>
                  <a:pt x="8138471" y="722544"/>
                </a:lnTo>
                <a:lnTo>
                  <a:pt x="8145399" y="679576"/>
                </a:lnTo>
                <a:lnTo>
                  <a:pt x="8145399" y="136017"/>
                </a:lnTo>
                <a:lnTo>
                  <a:pt x="8138471" y="93049"/>
                </a:lnTo>
                <a:lnTo>
                  <a:pt x="8119182" y="55714"/>
                </a:lnTo>
                <a:lnTo>
                  <a:pt x="8089766" y="26261"/>
                </a:lnTo>
                <a:lnTo>
                  <a:pt x="8052463" y="6940"/>
                </a:lnTo>
                <a:lnTo>
                  <a:pt x="8009508" y="0"/>
                </a:lnTo>
                <a:close/>
              </a:path>
            </a:pathLst>
          </a:custGeom>
          <a:solidFill>
            <a:srgbClr val="0061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90880" y="383540"/>
            <a:ext cx="2555875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spc="-45" dirty="0"/>
              <a:t>MAC</a:t>
            </a:r>
            <a:r>
              <a:rPr sz="3600" spc="-10" dirty="0"/>
              <a:t> </a:t>
            </a:r>
            <a:r>
              <a:rPr sz="3600" spc="-15" dirty="0"/>
              <a:t>Address</a:t>
            </a:r>
            <a:endParaRPr sz="3600"/>
          </a:p>
        </p:txBody>
      </p:sp>
      <p:sp>
        <p:nvSpPr>
          <p:cNvPr id="4" name="object 4"/>
          <p:cNvSpPr/>
          <p:nvPr/>
        </p:nvSpPr>
        <p:spPr>
          <a:xfrm>
            <a:off x="381000" y="1447800"/>
            <a:ext cx="8298180" cy="50266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3400" y="316102"/>
            <a:ext cx="8145780" cy="815975"/>
          </a:xfrm>
          <a:custGeom>
            <a:avLst/>
            <a:gdLst/>
            <a:ahLst/>
            <a:cxnLst/>
            <a:rect l="l" t="t" r="r" b="b"/>
            <a:pathLst>
              <a:path w="8145780" h="815975">
                <a:moveTo>
                  <a:pt x="8009508" y="0"/>
                </a:moveTo>
                <a:lnTo>
                  <a:pt x="135915" y="0"/>
                </a:lnTo>
                <a:lnTo>
                  <a:pt x="92958" y="6940"/>
                </a:lnTo>
                <a:lnTo>
                  <a:pt x="55648" y="26261"/>
                </a:lnTo>
                <a:lnTo>
                  <a:pt x="26225" y="55714"/>
                </a:lnTo>
                <a:lnTo>
                  <a:pt x="6929" y="93049"/>
                </a:lnTo>
                <a:lnTo>
                  <a:pt x="0" y="136017"/>
                </a:lnTo>
                <a:lnTo>
                  <a:pt x="0" y="679576"/>
                </a:lnTo>
                <a:lnTo>
                  <a:pt x="6929" y="722544"/>
                </a:lnTo>
                <a:lnTo>
                  <a:pt x="26225" y="759879"/>
                </a:lnTo>
                <a:lnTo>
                  <a:pt x="55648" y="789332"/>
                </a:lnTo>
                <a:lnTo>
                  <a:pt x="92958" y="808653"/>
                </a:lnTo>
                <a:lnTo>
                  <a:pt x="135915" y="815594"/>
                </a:lnTo>
                <a:lnTo>
                  <a:pt x="8009508" y="815594"/>
                </a:lnTo>
                <a:lnTo>
                  <a:pt x="8052463" y="808653"/>
                </a:lnTo>
                <a:lnTo>
                  <a:pt x="8089766" y="789332"/>
                </a:lnTo>
                <a:lnTo>
                  <a:pt x="8119182" y="759879"/>
                </a:lnTo>
                <a:lnTo>
                  <a:pt x="8138471" y="722544"/>
                </a:lnTo>
                <a:lnTo>
                  <a:pt x="8145399" y="679576"/>
                </a:lnTo>
                <a:lnTo>
                  <a:pt x="8145399" y="136017"/>
                </a:lnTo>
                <a:lnTo>
                  <a:pt x="8138471" y="93049"/>
                </a:lnTo>
                <a:lnTo>
                  <a:pt x="8119182" y="55714"/>
                </a:lnTo>
                <a:lnTo>
                  <a:pt x="8089766" y="26261"/>
                </a:lnTo>
                <a:lnTo>
                  <a:pt x="8052463" y="6940"/>
                </a:lnTo>
                <a:lnTo>
                  <a:pt x="8009508" y="0"/>
                </a:lnTo>
                <a:close/>
              </a:path>
            </a:pathLst>
          </a:custGeom>
          <a:solidFill>
            <a:srgbClr val="0061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90880" y="383540"/>
            <a:ext cx="5898515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spc="-20" dirty="0"/>
              <a:t>Cyclic Redundancy </a:t>
            </a:r>
            <a:r>
              <a:rPr sz="3600" spc="5" dirty="0"/>
              <a:t>Check</a:t>
            </a:r>
            <a:r>
              <a:rPr sz="3600" spc="150" dirty="0"/>
              <a:t> </a:t>
            </a:r>
            <a:r>
              <a:rPr sz="3600" spc="-5" dirty="0"/>
              <a:t>(CRC)</a:t>
            </a:r>
            <a:endParaRPr sz="3600" dirty="0"/>
          </a:p>
        </p:txBody>
      </p:sp>
      <p:sp>
        <p:nvSpPr>
          <p:cNvPr id="4" name="object 4"/>
          <p:cNvSpPr txBox="1"/>
          <p:nvPr/>
        </p:nvSpPr>
        <p:spPr>
          <a:xfrm>
            <a:off x="725805" y="1368488"/>
            <a:ext cx="7790180" cy="4441190"/>
          </a:xfrm>
          <a:prstGeom prst="rect">
            <a:avLst/>
          </a:prstGeom>
        </p:spPr>
        <p:txBody>
          <a:bodyPr vert="horz" wrap="square" lIns="0" tIns="114935" rIns="0" bIns="0" rtlCol="0">
            <a:spAutoFit/>
          </a:bodyPr>
          <a:lstStyle/>
          <a:p>
            <a:pPr marL="246379" indent="-234315">
              <a:lnSpc>
                <a:spcPct val="100000"/>
              </a:lnSpc>
              <a:spcBef>
                <a:spcPts val="905"/>
              </a:spcBef>
              <a:buClr>
                <a:srgbClr val="0083B7"/>
              </a:buClr>
              <a:buFont typeface="Wingdings"/>
              <a:buChar char=""/>
              <a:tabLst>
                <a:tab pos="247015" algn="l"/>
              </a:tabLst>
            </a:pPr>
            <a:r>
              <a:rPr sz="2400" dirty="0">
                <a:latin typeface="Carlito"/>
                <a:cs typeface="Carlito"/>
              </a:rPr>
              <a:t>Used for </a:t>
            </a:r>
            <a:r>
              <a:rPr sz="2400" spc="-15" dirty="0">
                <a:latin typeface="Carlito"/>
                <a:cs typeface="Carlito"/>
              </a:rPr>
              <a:t>error</a:t>
            </a:r>
            <a:r>
              <a:rPr sz="2400" spc="65" dirty="0">
                <a:latin typeface="Carlito"/>
                <a:cs typeface="Carlito"/>
              </a:rPr>
              <a:t> </a:t>
            </a:r>
            <a:r>
              <a:rPr sz="2400" spc="5" dirty="0">
                <a:latin typeface="Carlito"/>
                <a:cs typeface="Carlito"/>
              </a:rPr>
              <a:t>detection.</a:t>
            </a:r>
            <a:endParaRPr sz="2400" dirty="0">
              <a:latin typeface="Carlito"/>
              <a:cs typeface="Carlito"/>
            </a:endParaRPr>
          </a:p>
          <a:p>
            <a:pPr marL="246379" indent="-234315">
              <a:lnSpc>
                <a:spcPct val="100000"/>
              </a:lnSpc>
              <a:spcBef>
                <a:spcPts val="805"/>
              </a:spcBef>
              <a:buClr>
                <a:srgbClr val="0083B7"/>
              </a:buClr>
              <a:buFont typeface="Wingdings"/>
              <a:buChar char=""/>
              <a:tabLst>
                <a:tab pos="247015" algn="l"/>
              </a:tabLst>
            </a:pPr>
            <a:r>
              <a:rPr sz="2400" spc="-10" dirty="0">
                <a:latin typeface="Carlito"/>
                <a:cs typeface="Carlito"/>
              </a:rPr>
              <a:t>CRC </a:t>
            </a:r>
            <a:r>
              <a:rPr sz="2400" spc="-5" dirty="0">
                <a:latin typeface="Carlito"/>
                <a:cs typeface="Carlito"/>
              </a:rPr>
              <a:t>has </a:t>
            </a:r>
            <a:r>
              <a:rPr sz="2400" dirty="0">
                <a:latin typeface="Carlito"/>
                <a:cs typeface="Carlito"/>
              </a:rPr>
              <a:t>2</a:t>
            </a:r>
            <a:r>
              <a:rPr sz="2400" spc="-20" dirty="0">
                <a:latin typeface="Carlito"/>
                <a:cs typeface="Carlito"/>
              </a:rPr>
              <a:t> </a:t>
            </a:r>
            <a:r>
              <a:rPr sz="2400" spc="5" dirty="0">
                <a:latin typeface="Carlito"/>
                <a:cs typeface="Carlito"/>
              </a:rPr>
              <a:t>methods:</a:t>
            </a:r>
            <a:endParaRPr sz="2400" dirty="0">
              <a:latin typeface="Carlito"/>
              <a:cs typeface="Carlito"/>
            </a:endParaRPr>
          </a:p>
          <a:p>
            <a:pPr marL="805815" marR="24765" lvl="1" indent="-457834">
              <a:lnSpc>
                <a:spcPct val="80100"/>
              </a:lnSpc>
              <a:spcBef>
                <a:spcPts val="880"/>
              </a:spcBef>
              <a:buAutoNum type="arabicPeriod"/>
              <a:tabLst>
                <a:tab pos="805815" algn="l"/>
                <a:tab pos="806450" algn="l"/>
              </a:tabLst>
            </a:pPr>
            <a:r>
              <a:rPr sz="2000" spc="-5" dirty="0">
                <a:latin typeface="Carlito"/>
                <a:cs typeface="Carlito"/>
              </a:rPr>
              <a:t>Division </a:t>
            </a:r>
            <a:r>
              <a:rPr sz="2000" spc="-15" dirty="0">
                <a:latin typeface="Carlito"/>
                <a:cs typeface="Carlito"/>
              </a:rPr>
              <a:t>method: </a:t>
            </a:r>
            <a:r>
              <a:rPr sz="2000" spc="-20" dirty="0">
                <a:latin typeface="Carlito"/>
                <a:cs typeface="Carlito"/>
              </a:rPr>
              <a:t>Data </a:t>
            </a:r>
            <a:r>
              <a:rPr sz="2000" spc="5" dirty="0">
                <a:latin typeface="Carlito"/>
                <a:cs typeface="Carlito"/>
              </a:rPr>
              <a:t>is </a:t>
            </a:r>
            <a:r>
              <a:rPr sz="2000" spc="-10" dirty="0">
                <a:latin typeface="Carlito"/>
                <a:cs typeface="Carlito"/>
              </a:rPr>
              <a:t>divided </a:t>
            </a:r>
            <a:r>
              <a:rPr sz="2000" spc="-5" dirty="0">
                <a:latin typeface="Carlito"/>
                <a:cs typeface="Carlito"/>
              </a:rPr>
              <a:t>by </a:t>
            </a:r>
            <a:r>
              <a:rPr sz="2000" dirty="0">
                <a:latin typeface="Carlito"/>
                <a:cs typeface="Carlito"/>
              </a:rPr>
              <a:t>a </a:t>
            </a:r>
            <a:r>
              <a:rPr sz="2000" spc="-5" dirty="0">
                <a:latin typeface="Carlito"/>
                <a:cs typeface="Carlito"/>
              </a:rPr>
              <a:t>random </a:t>
            </a:r>
            <a:r>
              <a:rPr sz="2000" spc="-10" dirty="0">
                <a:latin typeface="Carlito"/>
                <a:cs typeface="Carlito"/>
              </a:rPr>
              <a:t>number. The </a:t>
            </a:r>
            <a:r>
              <a:rPr sz="2000" spc="-5" dirty="0">
                <a:latin typeface="Carlito"/>
                <a:cs typeface="Carlito"/>
              </a:rPr>
              <a:t>random  </a:t>
            </a:r>
            <a:r>
              <a:rPr sz="2000" spc="-10" dirty="0">
                <a:latin typeface="Carlito"/>
                <a:cs typeface="Carlito"/>
              </a:rPr>
              <a:t>number </a:t>
            </a:r>
            <a:r>
              <a:rPr sz="2000" spc="5" dirty="0">
                <a:latin typeface="Carlito"/>
                <a:cs typeface="Carlito"/>
              </a:rPr>
              <a:t>is </a:t>
            </a:r>
            <a:r>
              <a:rPr sz="2000" dirty="0">
                <a:latin typeface="Carlito"/>
                <a:cs typeface="Carlito"/>
              </a:rPr>
              <a:t>placed </a:t>
            </a:r>
            <a:r>
              <a:rPr sz="2000" spc="5" dirty="0">
                <a:latin typeface="Carlito"/>
                <a:cs typeface="Carlito"/>
              </a:rPr>
              <a:t>in </a:t>
            </a:r>
            <a:r>
              <a:rPr sz="2000" spc="-15" dirty="0">
                <a:latin typeface="Carlito"/>
                <a:cs typeface="Carlito"/>
              </a:rPr>
              <a:t>the </a:t>
            </a:r>
            <a:r>
              <a:rPr sz="2000" spc="15" dirty="0">
                <a:latin typeface="Carlito"/>
                <a:cs typeface="Carlito"/>
              </a:rPr>
              <a:t>first </a:t>
            </a:r>
            <a:r>
              <a:rPr sz="2000" spc="10" dirty="0">
                <a:latin typeface="Carlito"/>
                <a:cs typeface="Carlito"/>
              </a:rPr>
              <a:t>flag </a:t>
            </a:r>
            <a:r>
              <a:rPr sz="2000" dirty="0">
                <a:latin typeface="Carlito"/>
                <a:cs typeface="Carlito"/>
              </a:rPr>
              <a:t>and </a:t>
            </a:r>
            <a:r>
              <a:rPr sz="2000" spc="-15" dirty="0">
                <a:latin typeface="Carlito"/>
                <a:cs typeface="Carlito"/>
              </a:rPr>
              <a:t>the </a:t>
            </a:r>
            <a:r>
              <a:rPr sz="2000" spc="-5" dirty="0">
                <a:latin typeface="Carlito"/>
                <a:cs typeface="Carlito"/>
              </a:rPr>
              <a:t>remainder </a:t>
            </a:r>
            <a:r>
              <a:rPr sz="2000" spc="-10" dirty="0">
                <a:latin typeface="Carlito"/>
                <a:cs typeface="Carlito"/>
              </a:rPr>
              <a:t>of </a:t>
            </a:r>
            <a:r>
              <a:rPr sz="2000" spc="-15" dirty="0">
                <a:latin typeface="Carlito"/>
                <a:cs typeface="Carlito"/>
              </a:rPr>
              <a:t>the </a:t>
            </a:r>
            <a:r>
              <a:rPr sz="2000" dirty="0">
                <a:latin typeface="Carlito"/>
                <a:cs typeface="Carlito"/>
              </a:rPr>
              <a:t>division  </a:t>
            </a:r>
            <a:r>
              <a:rPr sz="2000" spc="5" dirty="0">
                <a:latin typeface="Carlito"/>
                <a:cs typeface="Carlito"/>
              </a:rPr>
              <a:t>in </a:t>
            </a:r>
            <a:r>
              <a:rPr sz="2000" spc="-15" dirty="0">
                <a:latin typeface="Carlito"/>
                <a:cs typeface="Carlito"/>
              </a:rPr>
              <a:t>the </a:t>
            </a:r>
            <a:r>
              <a:rPr sz="2000" spc="-5" dirty="0">
                <a:latin typeface="Carlito"/>
                <a:cs typeface="Carlito"/>
              </a:rPr>
              <a:t>second </a:t>
            </a:r>
            <a:r>
              <a:rPr sz="2000" spc="10" dirty="0">
                <a:latin typeface="Carlito"/>
                <a:cs typeface="Carlito"/>
              </a:rPr>
              <a:t>flag, </a:t>
            </a:r>
            <a:r>
              <a:rPr sz="2000" spc="-10" dirty="0">
                <a:latin typeface="Carlito"/>
                <a:cs typeface="Carlito"/>
              </a:rPr>
              <a:t>when data </a:t>
            </a:r>
            <a:r>
              <a:rPr sz="2000" spc="5" dirty="0">
                <a:latin typeface="Carlito"/>
                <a:cs typeface="Carlito"/>
              </a:rPr>
              <a:t>is </a:t>
            </a:r>
            <a:r>
              <a:rPr sz="2000" spc="-10" dirty="0">
                <a:latin typeface="Carlito"/>
                <a:cs typeface="Carlito"/>
              </a:rPr>
              <a:t>received </a:t>
            </a:r>
            <a:r>
              <a:rPr sz="2000" dirty="0">
                <a:latin typeface="Carlito"/>
                <a:cs typeface="Carlito"/>
              </a:rPr>
              <a:t>at </a:t>
            </a:r>
            <a:r>
              <a:rPr sz="2000" spc="-15" dirty="0">
                <a:latin typeface="Carlito"/>
                <a:cs typeface="Carlito"/>
              </a:rPr>
              <a:t>the </a:t>
            </a:r>
            <a:r>
              <a:rPr sz="2000" spc="-10" dirty="0">
                <a:latin typeface="Carlito"/>
                <a:cs typeface="Carlito"/>
              </a:rPr>
              <a:t>destination, </a:t>
            </a:r>
            <a:r>
              <a:rPr sz="2000" spc="5" dirty="0">
                <a:latin typeface="Carlito"/>
                <a:cs typeface="Carlito"/>
              </a:rPr>
              <a:t>it is  </a:t>
            </a:r>
            <a:r>
              <a:rPr sz="2000" spc="-10" dirty="0">
                <a:latin typeface="Carlito"/>
                <a:cs typeface="Carlito"/>
              </a:rPr>
              <a:t>divided </a:t>
            </a:r>
            <a:r>
              <a:rPr sz="2000" spc="-5" dirty="0">
                <a:latin typeface="Carlito"/>
                <a:cs typeface="Carlito"/>
              </a:rPr>
              <a:t>by </a:t>
            </a:r>
            <a:r>
              <a:rPr sz="2000" spc="-15" dirty="0">
                <a:latin typeface="Carlito"/>
                <a:cs typeface="Carlito"/>
              </a:rPr>
              <a:t>the </a:t>
            </a:r>
            <a:r>
              <a:rPr sz="2000" spc="-5" dirty="0">
                <a:latin typeface="Carlito"/>
                <a:cs typeface="Carlito"/>
              </a:rPr>
              <a:t>random </a:t>
            </a:r>
            <a:r>
              <a:rPr sz="2000" spc="-10" dirty="0">
                <a:latin typeface="Carlito"/>
                <a:cs typeface="Carlito"/>
              </a:rPr>
              <a:t>number </a:t>
            </a:r>
            <a:r>
              <a:rPr sz="2000" spc="5" dirty="0">
                <a:latin typeface="Carlito"/>
                <a:cs typeface="Carlito"/>
              </a:rPr>
              <a:t>in </a:t>
            </a:r>
            <a:r>
              <a:rPr sz="2000" spc="-15" dirty="0">
                <a:latin typeface="Carlito"/>
                <a:cs typeface="Carlito"/>
              </a:rPr>
              <a:t>the </a:t>
            </a:r>
            <a:r>
              <a:rPr sz="2000" spc="15" dirty="0">
                <a:latin typeface="Carlito"/>
                <a:cs typeface="Carlito"/>
              </a:rPr>
              <a:t>first </a:t>
            </a:r>
            <a:r>
              <a:rPr sz="2000" spc="10" dirty="0">
                <a:latin typeface="Carlito"/>
                <a:cs typeface="Carlito"/>
              </a:rPr>
              <a:t>flag </a:t>
            </a:r>
            <a:r>
              <a:rPr sz="2000" dirty="0">
                <a:latin typeface="Carlito"/>
                <a:cs typeface="Carlito"/>
              </a:rPr>
              <a:t>and </a:t>
            </a:r>
            <a:r>
              <a:rPr sz="2000" spc="-15" dirty="0">
                <a:latin typeface="Carlito"/>
                <a:cs typeface="Carlito"/>
              </a:rPr>
              <a:t>the </a:t>
            </a:r>
            <a:r>
              <a:rPr sz="2000" spc="-5" dirty="0">
                <a:latin typeface="Carlito"/>
                <a:cs typeface="Carlito"/>
              </a:rPr>
              <a:t>remainder  </a:t>
            </a:r>
            <a:r>
              <a:rPr sz="2000" dirty="0">
                <a:latin typeface="Carlito"/>
                <a:cs typeface="Carlito"/>
              </a:rPr>
              <a:t>should </a:t>
            </a:r>
            <a:r>
              <a:rPr sz="2000" spc="-5" dirty="0">
                <a:latin typeface="Carlito"/>
                <a:cs typeface="Carlito"/>
              </a:rPr>
              <a:t>be </a:t>
            </a:r>
            <a:r>
              <a:rPr sz="2000" spc="-15" dirty="0">
                <a:latin typeface="Carlito"/>
                <a:cs typeface="Carlito"/>
              </a:rPr>
              <a:t>the </a:t>
            </a:r>
            <a:r>
              <a:rPr sz="2000" spc="5" dirty="0">
                <a:latin typeface="Carlito"/>
                <a:cs typeface="Carlito"/>
              </a:rPr>
              <a:t>same </a:t>
            </a:r>
            <a:r>
              <a:rPr sz="2000" dirty="0">
                <a:latin typeface="Carlito"/>
                <a:cs typeface="Carlito"/>
              </a:rPr>
              <a:t>as </a:t>
            </a:r>
            <a:r>
              <a:rPr sz="2000" spc="-15" dirty="0">
                <a:latin typeface="Carlito"/>
                <a:cs typeface="Carlito"/>
              </a:rPr>
              <a:t>the </a:t>
            </a:r>
            <a:r>
              <a:rPr sz="2000" spc="-10" dirty="0">
                <a:latin typeface="Carlito"/>
                <a:cs typeface="Carlito"/>
              </a:rPr>
              <a:t>one </a:t>
            </a:r>
            <a:r>
              <a:rPr sz="2000" spc="5" dirty="0">
                <a:latin typeface="Carlito"/>
                <a:cs typeface="Carlito"/>
              </a:rPr>
              <a:t>in </a:t>
            </a:r>
            <a:r>
              <a:rPr sz="2000" spc="-15" dirty="0">
                <a:latin typeface="Carlito"/>
                <a:cs typeface="Carlito"/>
              </a:rPr>
              <a:t>the </a:t>
            </a:r>
            <a:r>
              <a:rPr sz="2000" spc="-5" dirty="0">
                <a:latin typeface="Carlito"/>
                <a:cs typeface="Carlito"/>
              </a:rPr>
              <a:t>second</a:t>
            </a:r>
            <a:r>
              <a:rPr sz="2000" spc="160" dirty="0">
                <a:latin typeface="Carlito"/>
                <a:cs typeface="Carlito"/>
              </a:rPr>
              <a:t> </a:t>
            </a:r>
            <a:r>
              <a:rPr sz="2000" spc="10" dirty="0">
                <a:latin typeface="Carlito"/>
                <a:cs typeface="Carlito"/>
              </a:rPr>
              <a:t>flag.</a:t>
            </a:r>
            <a:endParaRPr sz="2000" dirty="0">
              <a:latin typeface="Carlito"/>
              <a:cs typeface="Carlito"/>
            </a:endParaRPr>
          </a:p>
          <a:p>
            <a:pPr marL="805815" marR="5080" lvl="1" indent="-457834">
              <a:lnSpc>
                <a:spcPct val="80100"/>
              </a:lnSpc>
              <a:spcBef>
                <a:spcPts val="880"/>
              </a:spcBef>
              <a:buAutoNum type="arabicPeriod"/>
              <a:tabLst>
                <a:tab pos="805815" algn="l"/>
                <a:tab pos="806450" algn="l"/>
              </a:tabLst>
            </a:pPr>
            <a:r>
              <a:rPr sz="2000" dirty="0">
                <a:latin typeface="Carlito"/>
                <a:cs typeface="Carlito"/>
              </a:rPr>
              <a:t>Parity </a:t>
            </a:r>
            <a:r>
              <a:rPr sz="2000" spc="-5" dirty="0">
                <a:latin typeface="Carlito"/>
                <a:cs typeface="Carlito"/>
              </a:rPr>
              <a:t>check: </a:t>
            </a:r>
            <a:r>
              <a:rPr sz="2000" spc="-10" dirty="0">
                <a:latin typeface="Carlito"/>
                <a:cs typeface="Carlito"/>
              </a:rPr>
              <a:t>number of </a:t>
            </a:r>
            <a:r>
              <a:rPr sz="2000" spc="15" dirty="0">
                <a:latin typeface="Carlito"/>
                <a:cs typeface="Carlito"/>
              </a:rPr>
              <a:t>1</a:t>
            </a:r>
            <a:r>
              <a:rPr sz="2000" spc="15" dirty="0">
                <a:latin typeface="Arial"/>
                <a:cs typeface="Arial"/>
              </a:rPr>
              <a:t>’</a:t>
            </a:r>
            <a:r>
              <a:rPr sz="2000" spc="15" dirty="0">
                <a:latin typeface="Carlito"/>
                <a:cs typeface="Carlito"/>
              </a:rPr>
              <a:t>s </a:t>
            </a:r>
            <a:r>
              <a:rPr sz="2000" spc="5" dirty="0">
                <a:latin typeface="Carlito"/>
                <a:cs typeface="Carlito"/>
              </a:rPr>
              <a:t>in </a:t>
            </a:r>
            <a:r>
              <a:rPr sz="2000" spc="-15" dirty="0">
                <a:latin typeface="Carlito"/>
                <a:cs typeface="Carlito"/>
              </a:rPr>
              <a:t>the </a:t>
            </a:r>
            <a:r>
              <a:rPr sz="2000" spc="-10" dirty="0">
                <a:latin typeface="Carlito"/>
                <a:cs typeface="Carlito"/>
              </a:rPr>
              <a:t>data </a:t>
            </a:r>
            <a:r>
              <a:rPr sz="2000" spc="5" dirty="0">
                <a:latin typeface="Carlito"/>
                <a:cs typeface="Carlito"/>
              </a:rPr>
              <a:t>is </a:t>
            </a:r>
            <a:r>
              <a:rPr sz="2000" spc="-10" dirty="0">
                <a:latin typeface="Carlito"/>
                <a:cs typeface="Carlito"/>
              </a:rPr>
              <a:t>counted, </a:t>
            </a:r>
            <a:r>
              <a:rPr sz="2000" spc="5" dirty="0">
                <a:latin typeface="Carlito"/>
                <a:cs typeface="Carlito"/>
              </a:rPr>
              <a:t>if it is </a:t>
            </a:r>
            <a:r>
              <a:rPr sz="2000" spc="-25" dirty="0">
                <a:latin typeface="Carlito"/>
                <a:cs typeface="Carlito"/>
              </a:rPr>
              <a:t>even </a:t>
            </a:r>
            <a:r>
              <a:rPr sz="2000" dirty="0">
                <a:latin typeface="Carlito"/>
                <a:cs typeface="Carlito"/>
              </a:rPr>
              <a:t>a  Zero </a:t>
            </a:r>
            <a:r>
              <a:rPr sz="2000" spc="5" dirty="0">
                <a:latin typeface="Carlito"/>
                <a:cs typeface="Carlito"/>
              </a:rPr>
              <a:t>is </a:t>
            </a:r>
            <a:r>
              <a:rPr sz="2000" dirty="0">
                <a:latin typeface="Carlito"/>
                <a:cs typeface="Carlito"/>
              </a:rPr>
              <a:t>placed at </a:t>
            </a:r>
            <a:r>
              <a:rPr sz="2000" spc="-15" dirty="0">
                <a:latin typeface="Carlito"/>
                <a:cs typeface="Carlito"/>
              </a:rPr>
              <a:t>the </a:t>
            </a:r>
            <a:r>
              <a:rPr sz="2000" spc="10" dirty="0">
                <a:latin typeface="Carlito"/>
                <a:cs typeface="Carlito"/>
              </a:rPr>
              <a:t>flag, </a:t>
            </a:r>
            <a:r>
              <a:rPr sz="2000" dirty="0">
                <a:latin typeface="Carlito"/>
                <a:cs typeface="Carlito"/>
              </a:rPr>
              <a:t>and </a:t>
            </a:r>
            <a:r>
              <a:rPr sz="2000" spc="5" dirty="0">
                <a:latin typeface="Carlito"/>
                <a:cs typeface="Carlito"/>
              </a:rPr>
              <a:t>if it is </a:t>
            </a:r>
            <a:r>
              <a:rPr sz="2000" spc="-10" dirty="0">
                <a:latin typeface="Carlito"/>
                <a:cs typeface="Carlito"/>
              </a:rPr>
              <a:t>odd </a:t>
            </a:r>
            <a:r>
              <a:rPr sz="2000" dirty="0">
                <a:latin typeface="Carlito"/>
                <a:cs typeface="Carlito"/>
              </a:rPr>
              <a:t>a 1 </a:t>
            </a:r>
            <a:r>
              <a:rPr sz="2000" spc="5" dirty="0">
                <a:latin typeface="Carlito"/>
                <a:cs typeface="Carlito"/>
              </a:rPr>
              <a:t>is </a:t>
            </a:r>
            <a:r>
              <a:rPr sz="2000" dirty="0">
                <a:latin typeface="Carlito"/>
                <a:cs typeface="Carlito"/>
              </a:rPr>
              <a:t>placed at </a:t>
            </a:r>
            <a:r>
              <a:rPr sz="2000" spc="-15" dirty="0">
                <a:latin typeface="Carlito"/>
                <a:cs typeface="Carlito"/>
              </a:rPr>
              <a:t>the </a:t>
            </a:r>
            <a:r>
              <a:rPr sz="2000" spc="10" dirty="0">
                <a:latin typeface="Carlito"/>
                <a:cs typeface="Carlito"/>
              </a:rPr>
              <a:t>flag. </a:t>
            </a:r>
            <a:r>
              <a:rPr sz="2000" spc="-20" dirty="0">
                <a:latin typeface="Carlito"/>
                <a:cs typeface="Carlito"/>
              </a:rPr>
              <a:t>At  </a:t>
            </a:r>
            <a:r>
              <a:rPr sz="2000" spc="-15" dirty="0">
                <a:latin typeface="Carlito"/>
                <a:cs typeface="Carlito"/>
              </a:rPr>
              <a:t>the </a:t>
            </a:r>
            <a:r>
              <a:rPr sz="2000" spc="-10" dirty="0">
                <a:latin typeface="Carlito"/>
                <a:cs typeface="Carlito"/>
              </a:rPr>
              <a:t>destination, </a:t>
            </a:r>
            <a:r>
              <a:rPr sz="2000" spc="-15" dirty="0">
                <a:latin typeface="Carlito"/>
                <a:cs typeface="Carlito"/>
              </a:rPr>
              <a:t>the </a:t>
            </a:r>
            <a:r>
              <a:rPr sz="2000" spc="-10" dirty="0">
                <a:latin typeface="Carlito"/>
                <a:cs typeface="Carlito"/>
              </a:rPr>
              <a:t>number of </a:t>
            </a:r>
            <a:r>
              <a:rPr sz="2000" spc="10" dirty="0">
                <a:latin typeface="Carlito"/>
                <a:cs typeface="Carlito"/>
              </a:rPr>
              <a:t>1</a:t>
            </a:r>
            <a:r>
              <a:rPr sz="2000" spc="10" dirty="0">
                <a:latin typeface="Arial"/>
                <a:cs typeface="Arial"/>
              </a:rPr>
              <a:t>’</a:t>
            </a:r>
            <a:r>
              <a:rPr sz="2000" spc="10" dirty="0">
                <a:latin typeface="Carlito"/>
                <a:cs typeface="Carlito"/>
              </a:rPr>
              <a:t>s </a:t>
            </a:r>
            <a:r>
              <a:rPr sz="2000" spc="5" dirty="0">
                <a:latin typeface="Carlito"/>
                <a:cs typeface="Carlito"/>
              </a:rPr>
              <a:t>in </a:t>
            </a:r>
            <a:r>
              <a:rPr sz="2000" spc="-15" dirty="0">
                <a:latin typeface="Carlito"/>
                <a:cs typeface="Carlito"/>
              </a:rPr>
              <a:t>the </a:t>
            </a:r>
            <a:r>
              <a:rPr sz="2000" spc="-10" dirty="0">
                <a:latin typeface="Carlito"/>
                <a:cs typeface="Carlito"/>
              </a:rPr>
              <a:t>received data </a:t>
            </a:r>
            <a:r>
              <a:rPr sz="2000" spc="5" dirty="0">
                <a:latin typeface="Carlito"/>
                <a:cs typeface="Carlito"/>
              </a:rPr>
              <a:t>is </a:t>
            </a:r>
            <a:r>
              <a:rPr sz="2000" dirty="0">
                <a:latin typeface="Carlito"/>
                <a:cs typeface="Carlito"/>
              </a:rPr>
              <a:t>compared  </a:t>
            </a:r>
            <a:r>
              <a:rPr sz="2000" spc="-15" dirty="0">
                <a:latin typeface="Carlito"/>
                <a:cs typeface="Carlito"/>
              </a:rPr>
              <a:t>to the</a:t>
            </a:r>
            <a:r>
              <a:rPr sz="2000" spc="90" dirty="0">
                <a:latin typeface="Carlito"/>
                <a:cs typeface="Carlito"/>
              </a:rPr>
              <a:t> </a:t>
            </a:r>
            <a:r>
              <a:rPr sz="2000" spc="10" dirty="0">
                <a:latin typeface="Carlito"/>
                <a:cs typeface="Carlito"/>
              </a:rPr>
              <a:t>flag.</a:t>
            </a:r>
            <a:endParaRPr sz="2000" dirty="0">
              <a:latin typeface="Carlito"/>
              <a:cs typeface="Carlito"/>
            </a:endParaRPr>
          </a:p>
          <a:p>
            <a:pPr marL="246379" marR="309245" indent="-234315">
              <a:lnSpc>
                <a:spcPts val="2320"/>
              </a:lnSpc>
              <a:spcBef>
                <a:spcPts val="1345"/>
              </a:spcBef>
              <a:buClr>
                <a:srgbClr val="0083B7"/>
              </a:buClr>
              <a:buFont typeface="Wingdings"/>
              <a:buChar char=""/>
              <a:tabLst>
                <a:tab pos="317500" algn="l"/>
                <a:tab pos="318135" algn="l"/>
              </a:tabLst>
            </a:pPr>
            <a:r>
              <a:rPr dirty="0"/>
              <a:t>	</a:t>
            </a:r>
            <a:r>
              <a:rPr sz="2400" dirty="0">
                <a:latin typeface="Carlito"/>
                <a:cs typeface="Carlito"/>
              </a:rPr>
              <a:t>A problem might </a:t>
            </a:r>
            <a:r>
              <a:rPr sz="2400" spc="15" dirty="0">
                <a:latin typeface="Carlito"/>
                <a:cs typeface="Carlito"/>
              </a:rPr>
              <a:t>occur </a:t>
            </a:r>
            <a:r>
              <a:rPr sz="2400" dirty="0">
                <a:latin typeface="Carlito"/>
                <a:cs typeface="Carlito"/>
              </a:rPr>
              <a:t>if </a:t>
            </a:r>
            <a:r>
              <a:rPr sz="2400" spc="-15" dirty="0">
                <a:latin typeface="Carlito"/>
                <a:cs typeface="Carlito"/>
              </a:rPr>
              <a:t>two </a:t>
            </a:r>
            <a:r>
              <a:rPr sz="2400" spc="-20" dirty="0">
                <a:latin typeface="Carlito"/>
                <a:cs typeface="Carlito"/>
              </a:rPr>
              <a:t>1’s </a:t>
            </a:r>
            <a:r>
              <a:rPr sz="2400" spc="-25" dirty="0">
                <a:latin typeface="Carlito"/>
                <a:cs typeface="Carlito"/>
              </a:rPr>
              <a:t>are </a:t>
            </a:r>
            <a:r>
              <a:rPr sz="2400" spc="5" dirty="0">
                <a:latin typeface="Carlito"/>
                <a:cs typeface="Carlito"/>
              </a:rPr>
              <a:t>lost, </a:t>
            </a:r>
            <a:r>
              <a:rPr sz="2400" dirty="0">
                <a:latin typeface="Carlito"/>
                <a:cs typeface="Carlito"/>
              </a:rPr>
              <a:t>then </a:t>
            </a:r>
            <a:r>
              <a:rPr sz="2400" spc="5" dirty="0">
                <a:latin typeface="Carlito"/>
                <a:cs typeface="Carlito"/>
              </a:rPr>
              <a:t>the </a:t>
            </a:r>
            <a:r>
              <a:rPr sz="2400" spc="-10" dirty="0">
                <a:latin typeface="Carlito"/>
                <a:cs typeface="Carlito"/>
              </a:rPr>
              <a:t>parity  </a:t>
            </a:r>
            <a:r>
              <a:rPr sz="2400" spc="10" dirty="0">
                <a:latin typeface="Carlito"/>
                <a:cs typeface="Carlito"/>
              </a:rPr>
              <a:t>check </a:t>
            </a:r>
            <a:r>
              <a:rPr sz="2400" spc="-10" dirty="0">
                <a:latin typeface="Carlito"/>
                <a:cs typeface="Carlito"/>
              </a:rPr>
              <a:t>won’t work, </a:t>
            </a:r>
            <a:r>
              <a:rPr sz="2400" spc="-5" dirty="0">
                <a:latin typeface="Carlito"/>
                <a:cs typeface="Carlito"/>
              </a:rPr>
              <a:t>that </a:t>
            </a:r>
            <a:r>
              <a:rPr sz="2400" dirty="0">
                <a:latin typeface="Carlito"/>
                <a:cs typeface="Carlito"/>
              </a:rPr>
              <a:t>is </a:t>
            </a:r>
            <a:r>
              <a:rPr sz="2400" spc="-10" dirty="0">
                <a:latin typeface="Carlito"/>
                <a:cs typeface="Carlito"/>
              </a:rPr>
              <a:t>why </a:t>
            </a:r>
            <a:r>
              <a:rPr sz="2400" spc="5" dirty="0">
                <a:latin typeface="Carlito"/>
                <a:cs typeface="Carlito"/>
              </a:rPr>
              <a:t>both of the methods</a:t>
            </a:r>
            <a:r>
              <a:rPr sz="2400" spc="-140" dirty="0">
                <a:latin typeface="Carlito"/>
                <a:cs typeface="Carlito"/>
              </a:rPr>
              <a:t> </a:t>
            </a:r>
            <a:r>
              <a:rPr sz="2400" spc="-5" dirty="0">
                <a:latin typeface="Carlito"/>
                <a:cs typeface="Carlito"/>
              </a:rPr>
              <a:t>“parity  </a:t>
            </a:r>
            <a:r>
              <a:rPr sz="2400" spc="10" dirty="0">
                <a:latin typeface="Carlito"/>
                <a:cs typeface="Carlito"/>
              </a:rPr>
              <a:t>check </a:t>
            </a:r>
            <a:r>
              <a:rPr sz="2400" spc="-5" dirty="0">
                <a:latin typeface="Carlito"/>
                <a:cs typeface="Carlito"/>
              </a:rPr>
              <a:t>and </a:t>
            </a:r>
            <a:r>
              <a:rPr sz="2400" spc="10" dirty="0">
                <a:latin typeface="Carlito"/>
                <a:cs typeface="Carlito"/>
              </a:rPr>
              <a:t>division </a:t>
            </a:r>
            <a:r>
              <a:rPr sz="2400" spc="5" dirty="0">
                <a:latin typeface="Carlito"/>
                <a:cs typeface="Carlito"/>
              </a:rPr>
              <a:t>method” </a:t>
            </a:r>
            <a:r>
              <a:rPr sz="2400" spc="-25" dirty="0">
                <a:latin typeface="Carlito"/>
                <a:cs typeface="Carlito"/>
              </a:rPr>
              <a:t>are </a:t>
            </a:r>
            <a:r>
              <a:rPr sz="2400" spc="10" dirty="0">
                <a:latin typeface="Carlito"/>
                <a:cs typeface="Carlito"/>
              </a:rPr>
              <a:t>used</a:t>
            </a:r>
            <a:r>
              <a:rPr sz="2400" spc="-265" dirty="0">
                <a:latin typeface="Carlito"/>
                <a:cs typeface="Carlito"/>
              </a:rPr>
              <a:t> </a:t>
            </a:r>
            <a:r>
              <a:rPr sz="2400" spc="-5" dirty="0">
                <a:latin typeface="Carlito"/>
                <a:cs typeface="Carlito"/>
              </a:rPr>
              <a:t>together.</a:t>
            </a:r>
            <a:endParaRPr sz="2400" dirty="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3400" y="316102"/>
            <a:ext cx="8145780" cy="815975"/>
          </a:xfrm>
          <a:custGeom>
            <a:avLst/>
            <a:gdLst/>
            <a:ahLst/>
            <a:cxnLst/>
            <a:rect l="l" t="t" r="r" b="b"/>
            <a:pathLst>
              <a:path w="8145780" h="815975">
                <a:moveTo>
                  <a:pt x="8009508" y="0"/>
                </a:moveTo>
                <a:lnTo>
                  <a:pt x="135915" y="0"/>
                </a:lnTo>
                <a:lnTo>
                  <a:pt x="92958" y="6940"/>
                </a:lnTo>
                <a:lnTo>
                  <a:pt x="55648" y="26261"/>
                </a:lnTo>
                <a:lnTo>
                  <a:pt x="26225" y="55714"/>
                </a:lnTo>
                <a:lnTo>
                  <a:pt x="6929" y="93049"/>
                </a:lnTo>
                <a:lnTo>
                  <a:pt x="0" y="136017"/>
                </a:lnTo>
                <a:lnTo>
                  <a:pt x="0" y="679576"/>
                </a:lnTo>
                <a:lnTo>
                  <a:pt x="6929" y="722544"/>
                </a:lnTo>
                <a:lnTo>
                  <a:pt x="26225" y="759879"/>
                </a:lnTo>
                <a:lnTo>
                  <a:pt x="55648" y="789332"/>
                </a:lnTo>
                <a:lnTo>
                  <a:pt x="92958" y="808653"/>
                </a:lnTo>
                <a:lnTo>
                  <a:pt x="135915" y="815594"/>
                </a:lnTo>
                <a:lnTo>
                  <a:pt x="8009508" y="815594"/>
                </a:lnTo>
                <a:lnTo>
                  <a:pt x="8052463" y="808653"/>
                </a:lnTo>
                <a:lnTo>
                  <a:pt x="8089766" y="789332"/>
                </a:lnTo>
                <a:lnTo>
                  <a:pt x="8119182" y="759879"/>
                </a:lnTo>
                <a:lnTo>
                  <a:pt x="8138471" y="722544"/>
                </a:lnTo>
                <a:lnTo>
                  <a:pt x="8145399" y="679576"/>
                </a:lnTo>
                <a:lnTo>
                  <a:pt x="8145399" y="136017"/>
                </a:lnTo>
                <a:lnTo>
                  <a:pt x="8138471" y="93049"/>
                </a:lnTo>
                <a:lnTo>
                  <a:pt x="8119182" y="55714"/>
                </a:lnTo>
                <a:lnTo>
                  <a:pt x="8089766" y="26261"/>
                </a:lnTo>
                <a:lnTo>
                  <a:pt x="8052463" y="6940"/>
                </a:lnTo>
                <a:lnTo>
                  <a:pt x="8009508" y="0"/>
                </a:lnTo>
                <a:close/>
              </a:path>
            </a:pathLst>
          </a:custGeom>
          <a:solidFill>
            <a:srgbClr val="0061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90880" y="383540"/>
            <a:ext cx="5441315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spc="-10" dirty="0"/>
              <a:t>Frame </a:t>
            </a:r>
            <a:r>
              <a:rPr sz="3600" spc="5" dirty="0"/>
              <a:t>Check </a:t>
            </a:r>
            <a:r>
              <a:rPr sz="3600" spc="-5" dirty="0"/>
              <a:t>Sequence</a:t>
            </a:r>
            <a:r>
              <a:rPr sz="3600" spc="-170" dirty="0"/>
              <a:t> </a:t>
            </a:r>
            <a:r>
              <a:rPr sz="3600" dirty="0"/>
              <a:t>(FCS)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25805" y="1338008"/>
            <a:ext cx="7738109" cy="2559050"/>
          </a:xfrm>
          <a:prstGeom prst="rect">
            <a:avLst/>
          </a:prstGeom>
        </p:spPr>
        <p:txBody>
          <a:bodyPr vert="horz" wrap="square" lIns="0" tIns="165735" rIns="0" bIns="0" rtlCol="0">
            <a:spAutoFit/>
          </a:bodyPr>
          <a:lstStyle/>
          <a:p>
            <a:pPr marL="246379" indent="-234315">
              <a:lnSpc>
                <a:spcPct val="100000"/>
              </a:lnSpc>
              <a:spcBef>
                <a:spcPts val="1305"/>
              </a:spcBef>
              <a:buClr>
                <a:srgbClr val="0083B7"/>
              </a:buClr>
              <a:buFont typeface="Wingdings"/>
              <a:buChar char=""/>
              <a:tabLst>
                <a:tab pos="247015" algn="l"/>
              </a:tabLst>
            </a:pPr>
            <a:r>
              <a:rPr sz="2400" dirty="0">
                <a:latin typeface="Carlito"/>
                <a:cs typeface="Carlito"/>
              </a:rPr>
              <a:t>Each </a:t>
            </a:r>
            <a:r>
              <a:rPr sz="2400" spc="-15" dirty="0">
                <a:latin typeface="Carlito"/>
                <a:cs typeface="Carlito"/>
              </a:rPr>
              <a:t>frame </a:t>
            </a:r>
            <a:r>
              <a:rPr sz="2400" dirty="0">
                <a:latin typeface="Carlito"/>
                <a:cs typeface="Carlito"/>
              </a:rPr>
              <a:t>is </a:t>
            </a:r>
            <a:r>
              <a:rPr sz="2400" spc="5" dirty="0">
                <a:latin typeface="Carlito"/>
                <a:cs typeface="Carlito"/>
              </a:rPr>
              <a:t>given </a:t>
            </a:r>
            <a:r>
              <a:rPr sz="2400" dirty="0">
                <a:latin typeface="Carlito"/>
                <a:cs typeface="Carlito"/>
              </a:rPr>
              <a:t>(assigned) a </a:t>
            </a:r>
            <a:r>
              <a:rPr sz="2400" spc="-5" dirty="0">
                <a:latin typeface="Carlito"/>
                <a:cs typeface="Carlito"/>
              </a:rPr>
              <a:t>certain</a:t>
            </a:r>
            <a:r>
              <a:rPr sz="2400" spc="-75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number.</a:t>
            </a:r>
          </a:p>
          <a:p>
            <a:pPr marL="246379" indent="-234315">
              <a:lnSpc>
                <a:spcPts val="2720"/>
              </a:lnSpc>
              <a:spcBef>
                <a:spcPts val="1205"/>
              </a:spcBef>
              <a:buClr>
                <a:srgbClr val="0083B7"/>
              </a:buClr>
              <a:buFont typeface="Wingdings"/>
              <a:buChar char=""/>
              <a:tabLst>
                <a:tab pos="247015" algn="l"/>
              </a:tabLst>
            </a:pPr>
            <a:r>
              <a:rPr sz="2400" spc="15" dirty="0">
                <a:latin typeface="Carlito"/>
                <a:cs typeface="Carlito"/>
              </a:rPr>
              <a:t>If </a:t>
            </a:r>
            <a:r>
              <a:rPr sz="2400" spc="-15" dirty="0">
                <a:latin typeface="Carlito"/>
                <a:cs typeface="Carlito"/>
              </a:rPr>
              <a:t>frames </a:t>
            </a:r>
            <a:r>
              <a:rPr sz="2400" spc="-10" dirty="0">
                <a:latin typeface="Carlito"/>
                <a:cs typeface="Carlito"/>
              </a:rPr>
              <a:t>arrives </a:t>
            </a:r>
            <a:r>
              <a:rPr sz="2400" spc="5" dirty="0">
                <a:latin typeface="Carlito"/>
                <a:cs typeface="Carlito"/>
              </a:rPr>
              <a:t>out of </a:t>
            </a:r>
            <a:r>
              <a:rPr sz="2400" spc="-10" dirty="0">
                <a:latin typeface="Carlito"/>
                <a:cs typeface="Carlito"/>
              </a:rPr>
              <a:t>order, </a:t>
            </a:r>
            <a:r>
              <a:rPr sz="2400" spc="5" dirty="0">
                <a:latin typeface="Carlito"/>
                <a:cs typeface="Carlito"/>
              </a:rPr>
              <a:t>the </a:t>
            </a:r>
            <a:r>
              <a:rPr sz="2400" spc="-15" dirty="0">
                <a:latin typeface="Carlito"/>
                <a:cs typeface="Carlito"/>
              </a:rPr>
              <a:t>frame </a:t>
            </a:r>
            <a:r>
              <a:rPr sz="2400" spc="10" dirty="0">
                <a:latin typeface="Carlito"/>
                <a:cs typeface="Carlito"/>
              </a:rPr>
              <a:t>sequencing</a:t>
            </a:r>
            <a:r>
              <a:rPr sz="2400" spc="-5" dirty="0">
                <a:latin typeface="Carlito"/>
                <a:cs typeface="Carlito"/>
              </a:rPr>
              <a:t> </a:t>
            </a:r>
            <a:r>
              <a:rPr sz="2400" spc="5" dirty="0">
                <a:latin typeface="Carlito"/>
                <a:cs typeface="Carlito"/>
              </a:rPr>
              <a:t>number</a:t>
            </a:r>
            <a:endParaRPr sz="2400" dirty="0">
              <a:latin typeface="Carlito"/>
              <a:cs typeface="Carlito"/>
            </a:endParaRPr>
          </a:p>
          <a:p>
            <a:pPr marL="246379">
              <a:lnSpc>
                <a:spcPts val="2720"/>
              </a:lnSpc>
            </a:pPr>
            <a:r>
              <a:rPr sz="2400" dirty="0">
                <a:latin typeface="Carlito"/>
                <a:cs typeface="Carlito"/>
              </a:rPr>
              <a:t>is </a:t>
            </a:r>
            <a:r>
              <a:rPr sz="2400" spc="5" dirty="0">
                <a:latin typeface="Carlito"/>
                <a:cs typeface="Carlito"/>
              </a:rPr>
              <a:t>used </a:t>
            </a:r>
            <a:r>
              <a:rPr sz="2400" dirty="0">
                <a:latin typeface="Carlito"/>
                <a:cs typeface="Carlito"/>
              </a:rPr>
              <a:t>to </a:t>
            </a:r>
            <a:r>
              <a:rPr sz="2400" spc="-20" dirty="0">
                <a:latin typeface="Carlito"/>
                <a:cs typeface="Carlito"/>
              </a:rPr>
              <a:t>rearrange </a:t>
            </a:r>
            <a:r>
              <a:rPr sz="2400" spc="5" dirty="0">
                <a:latin typeface="Carlito"/>
                <a:cs typeface="Carlito"/>
              </a:rPr>
              <a:t>the </a:t>
            </a:r>
            <a:r>
              <a:rPr sz="2400" spc="-15" dirty="0">
                <a:latin typeface="Carlito"/>
                <a:cs typeface="Carlito"/>
              </a:rPr>
              <a:t>frames </a:t>
            </a:r>
            <a:r>
              <a:rPr sz="2400" dirty="0">
                <a:latin typeface="Carlito"/>
                <a:cs typeface="Carlito"/>
              </a:rPr>
              <a:t>in </a:t>
            </a:r>
            <a:r>
              <a:rPr sz="2400" spc="5" dirty="0">
                <a:latin typeface="Carlito"/>
                <a:cs typeface="Carlito"/>
              </a:rPr>
              <a:t>the </a:t>
            </a:r>
            <a:r>
              <a:rPr sz="2400" spc="-5" dirty="0">
                <a:latin typeface="Carlito"/>
                <a:cs typeface="Carlito"/>
              </a:rPr>
              <a:t>correct</a:t>
            </a:r>
            <a:r>
              <a:rPr sz="2400" spc="140" dirty="0">
                <a:latin typeface="Carlito"/>
                <a:cs typeface="Carlito"/>
              </a:rPr>
              <a:t> </a:t>
            </a:r>
            <a:r>
              <a:rPr sz="2400" spc="-10" dirty="0">
                <a:latin typeface="Carlito"/>
                <a:cs typeface="Carlito"/>
              </a:rPr>
              <a:t>order.</a:t>
            </a:r>
            <a:endParaRPr sz="2400" dirty="0">
              <a:latin typeface="Carlito"/>
              <a:cs typeface="Carlito"/>
            </a:endParaRPr>
          </a:p>
          <a:p>
            <a:pPr marL="246379" marR="81915" indent="-234315">
              <a:lnSpc>
                <a:spcPct val="89000"/>
              </a:lnSpc>
              <a:spcBef>
                <a:spcPts val="1525"/>
              </a:spcBef>
              <a:buClr>
                <a:srgbClr val="0083B7"/>
              </a:buClr>
              <a:buFont typeface="Wingdings"/>
              <a:buChar char=""/>
              <a:tabLst>
                <a:tab pos="247015" algn="l"/>
              </a:tabLst>
            </a:pPr>
            <a:r>
              <a:rPr sz="2400" spc="15" dirty="0">
                <a:latin typeface="Carlito"/>
                <a:cs typeface="Carlito"/>
              </a:rPr>
              <a:t>If </a:t>
            </a:r>
            <a:r>
              <a:rPr sz="2400" spc="-15" dirty="0">
                <a:latin typeface="Carlito"/>
                <a:cs typeface="Carlito"/>
              </a:rPr>
              <a:t>an error </a:t>
            </a:r>
            <a:r>
              <a:rPr sz="2400" dirty="0">
                <a:latin typeface="Carlito"/>
                <a:cs typeface="Carlito"/>
              </a:rPr>
              <a:t>is </a:t>
            </a:r>
            <a:r>
              <a:rPr sz="2400" spc="5" dirty="0">
                <a:latin typeface="Carlito"/>
                <a:cs typeface="Carlito"/>
              </a:rPr>
              <a:t>detected </a:t>
            </a:r>
            <a:r>
              <a:rPr sz="2400" spc="-5" dirty="0">
                <a:latin typeface="Carlito"/>
                <a:cs typeface="Carlito"/>
              </a:rPr>
              <a:t>within </a:t>
            </a:r>
            <a:r>
              <a:rPr sz="2400" dirty="0">
                <a:latin typeface="Carlito"/>
                <a:cs typeface="Carlito"/>
              </a:rPr>
              <a:t>a </a:t>
            </a:r>
            <a:r>
              <a:rPr sz="2400" spc="-15" dirty="0">
                <a:latin typeface="Carlito"/>
                <a:cs typeface="Carlito"/>
              </a:rPr>
              <a:t>frame </a:t>
            </a:r>
            <a:r>
              <a:rPr sz="2400" spc="-5" dirty="0">
                <a:latin typeface="Carlito"/>
                <a:cs typeface="Carlito"/>
              </a:rPr>
              <a:t>(corrupted), </a:t>
            </a:r>
            <a:r>
              <a:rPr sz="2400" spc="5" dirty="0">
                <a:latin typeface="Carlito"/>
                <a:cs typeface="Carlito"/>
              </a:rPr>
              <a:t>the </a:t>
            </a:r>
            <a:r>
              <a:rPr sz="2400" spc="-15" dirty="0">
                <a:latin typeface="Carlito"/>
                <a:cs typeface="Carlito"/>
              </a:rPr>
              <a:t>frame  </a:t>
            </a:r>
            <a:r>
              <a:rPr sz="2400" spc="10" dirty="0">
                <a:latin typeface="Carlito"/>
                <a:cs typeface="Carlito"/>
              </a:rPr>
              <a:t>number </a:t>
            </a:r>
            <a:r>
              <a:rPr sz="2400" dirty="0">
                <a:latin typeface="Carlito"/>
                <a:cs typeface="Carlito"/>
              </a:rPr>
              <a:t>is </a:t>
            </a:r>
            <a:r>
              <a:rPr sz="2400" spc="5" dirty="0">
                <a:latin typeface="Carlito"/>
                <a:cs typeface="Carlito"/>
              </a:rPr>
              <a:t>used </a:t>
            </a:r>
            <a:r>
              <a:rPr sz="2400" dirty="0">
                <a:latin typeface="Carlito"/>
                <a:cs typeface="Carlito"/>
              </a:rPr>
              <a:t>to </a:t>
            </a:r>
            <a:r>
              <a:rPr sz="2400" spc="-5" dirty="0">
                <a:latin typeface="Carlito"/>
                <a:cs typeface="Carlito"/>
              </a:rPr>
              <a:t>inform </a:t>
            </a:r>
            <a:r>
              <a:rPr sz="2400" spc="5" dirty="0">
                <a:latin typeface="Carlito"/>
                <a:cs typeface="Carlito"/>
              </a:rPr>
              <a:t>the </a:t>
            </a:r>
            <a:r>
              <a:rPr sz="2400" spc="-5" dirty="0">
                <a:latin typeface="Carlito"/>
                <a:cs typeface="Carlito"/>
              </a:rPr>
              <a:t>transport </a:t>
            </a:r>
            <a:r>
              <a:rPr sz="2400" dirty="0">
                <a:latin typeface="Carlito"/>
                <a:cs typeface="Carlito"/>
              </a:rPr>
              <a:t>layer to </a:t>
            </a:r>
            <a:r>
              <a:rPr sz="2400" spc="-5" dirty="0">
                <a:latin typeface="Carlito"/>
                <a:cs typeface="Carlito"/>
              </a:rPr>
              <a:t>retransmit  </a:t>
            </a:r>
            <a:r>
              <a:rPr sz="2400" spc="5" dirty="0">
                <a:latin typeface="Carlito"/>
                <a:cs typeface="Carlito"/>
              </a:rPr>
              <a:t>the </a:t>
            </a:r>
            <a:r>
              <a:rPr sz="2400" spc="-5" dirty="0">
                <a:latin typeface="Carlito"/>
                <a:cs typeface="Carlito"/>
              </a:rPr>
              <a:t>corrupted</a:t>
            </a:r>
            <a:r>
              <a:rPr sz="2400" spc="-35" dirty="0">
                <a:latin typeface="Carlito"/>
                <a:cs typeface="Carlito"/>
              </a:rPr>
              <a:t> </a:t>
            </a:r>
            <a:r>
              <a:rPr sz="2400" spc="-15" dirty="0">
                <a:latin typeface="Carlito"/>
                <a:cs typeface="Carlito"/>
              </a:rPr>
              <a:t>frame.</a:t>
            </a:r>
            <a:endParaRPr sz="2400" dirty="0">
              <a:latin typeface="Carlito"/>
              <a:cs typeface="Carlito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067269" y="4343400"/>
            <a:ext cx="7073900" cy="20002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3400" y="316102"/>
            <a:ext cx="8145780" cy="815975"/>
          </a:xfrm>
          <a:custGeom>
            <a:avLst/>
            <a:gdLst/>
            <a:ahLst/>
            <a:cxnLst/>
            <a:rect l="l" t="t" r="r" b="b"/>
            <a:pathLst>
              <a:path w="8145780" h="815975">
                <a:moveTo>
                  <a:pt x="8009508" y="0"/>
                </a:moveTo>
                <a:lnTo>
                  <a:pt x="135915" y="0"/>
                </a:lnTo>
                <a:lnTo>
                  <a:pt x="92958" y="6940"/>
                </a:lnTo>
                <a:lnTo>
                  <a:pt x="55648" y="26261"/>
                </a:lnTo>
                <a:lnTo>
                  <a:pt x="26225" y="55714"/>
                </a:lnTo>
                <a:lnTo>
                  <a:pt x="6929" y="93049"/>
                </a:lnTo>
                <a:lnTo>
                  <a:pt x="0" y="136017"/>
                </a:lnTo>
                <a:lnTo>
                  <a:pt x="0" y="679576"/>
                </a:lnTo>
                <a:lnTo>
                  <a:pt x="6929" y="722544"/>
                </a:lnTo>
                <a:lnTo>
                  <a:pt x="26225" y="759879"/>
                </a:lnTo>
                <a:lnTo>
                  <a:pt x="55648" y="789332"/>
                </a:lnTo>
                <a:lnTo>
                  <a:pt x="92958" y="808653"/>
                </a:lnTo>
                <a:lnTo>
                  <a:pt x="135915" y="815594"/>
                </a:lnTo>
                <a:lnTo>
                  <a:pt x="8009508" y="815594"/>
                </a:lnTo>
                <a:lnTo>
                  <a:pt x="8052463" y="808653"/>
                </a:lnTo>
                <a:lnTo>
                  <a:pt x="8089766" y="789332"/>
                </a:lnTo>
                <a:lnTo>
                  <a:pt x="8119182" y="759879"/>
                </a:lnTo>
                <a:lnTo>
                  <a:pt x="8138471" y="722544"/>
                </a:lnTo>
                <a:lnTo>
                  <a:pt x="8145399" y="679576"/>
                </a:lnTo>
                <a:lnTo>
                  <a:pt x="8145399" y="136017"/>
                </a:lnTo>
                <a:lnTo>
                  <a:pt x="8138471" y="93049"/>
                </a:lnTo>
                <a:lnTo>
                  <a:pt x="8119182" y="55714"/>
                </a:lnTo>
                <a:lnTo>
                  <a:pt x="8089766" y="26261"/>
                </a:lnTo>
                <a:lnTo>
                  <a:pt x="8052463" y="6940"/>
                </a:lnTo>
                <a:lnTo>
                  <a:pt x="8009508" y="0"/>
                </a:lnTo>
                <a:close/>
              </a:path>
            </a:pathLst>
          </a:custGeom>
          <a:solidFill>
            <a:srgbClr val="0061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90880" y="407035"/>
            <a:ext cx="5447030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spc="-25" dirty="0"/>
              <a:t>Types </a:t>
            </a:r>
            <a:r>
              <a:rPr sz="3600" spc="-10" dirty="0"/>
              <a:t>of </a:t>
            </a:r>
            <a:r>
              <a:rPr sz="3600" spc="-50" dirty="0"/>
              <a:t>Traffic</a:t>
            </a:r>
            <a:r>
              <a:rPr sz="3600" spc="15" dirty="0"/>
              <a:t> </a:t>
            </a:r>
            <a:r>
              <a:rPr sz="3600" spc="-25" dirty="0"/>
              <a:t>Transmission</a:t>
            </a:r>
            <a:endParaRPr sz="3600"/>
          </a:p>
        </p:txBody>
      </p:sp>
      <p:sp>
        <p:nvSpPr>
          <p:cNvPr id="4" name="object 4"/>
          <p:cNvSpPr/>
          <p:nvPr/>
        </p:nvSpPr>
        <p:spPr>
          <a:xfrm>
            <a:off x="381729" y="1837923"/>
            <a:ext cx="8380978" cy="45118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3400" y="316102"/>
            <a:ext cx="8145780" cy="815975"/>
          </a:xfrm>
          <a:custGeom>
            <a:avLst/>
            <a:gdLst/>
            <a:ahLst/>
            <a:cxnLst/>
            <a:rect l="l" t="t" r="r" b="b"/>
            <a:pathLst>
              <a:path w="8145780" h="815975">
                <a:moveTo>
                  <a:pt x="8009508" y="0"/>
                </a:moveTo>
                <a:lnTo>
                  <a:pt x="135915" y="0"/>
                </a:lnTo>
                <a:lnTo>
                  <a:pt x="92958" y="6940"/>
                </a:lnTo>
                <a:lnTo>
                  <a:pt x="55648" y="26261"/>
                </a:lnTo>
                <a:lnTo>
                  <a:pt x="26225" y="55714"/>
                </a:lnTo>
                <a:lnTo>
                  <a:pt x="6929" y="93049"/>
                </a:lnTo>
                <a:lnTo>
                  <a:pt x="0" y="136017"/>
                </a:lnTo>
                <a:lnTo>
                  <a:pt x="0" y="679576"/>
                </a:lnTo>
                <a:lnTo>
                  <a:pt x="6929" y="722544"/>
                </a:lnTo>
                <a:lnTo>
                  <a:pt x="26225" y="759879"/>
                </a:lnTo>
                <a:lnTo>
                  <a:pt x="55648" y="789332"/>
                </a:lnTo>
                <a:lnTo>
                  <a:pt x="92958" y="808653"/>
                </a:lnTo>
                <a:lnTo>
                  <a:pt x="135915" y="815594"/>
                </a:lnTo>
                <a:lnTo>
                  <a:pt x="8009508" y="815594"/>
                </a:lnTo>
                <a:lnTo>
                  <a:pt x="8052463" y="808653"/>
                </a:lnTo>
                <a:lnTo>
                  <a:pt x="8089766" y="789332"/>
                </a:lnTo>
                <a:lnTo>
                  <a:pt x="8119182" y="759879"/>
                </a:lnTo>
                <a:lnTo>
                  <a:pt x="8138471" y="722544"/>
                </a:lnTo>
                <a:lnTo>
                  <a:pt x="8145399" y="679576"/>
                </a:lnTo>
                <a:lnTo>
                  <a:pt x="8145399" y="136017"/>
                </a:lnTo>
                <a:lnTo>
                  <a:pt x="8138471" y="93049"/>
                </a:lnTo>
                <a:lnTo>
                  <a:pt x="8119182" y="55714"/>
                </a:lnTo>
                <a:lnTo>
                  <a:pt x="8089766" y="26261"/>
                </a:lnTo>
                <a:lnTo>
                  <a:pt x="8052463" y="6940"/>
                </a:lnTo>
                <a:lnTo>
                  <a:pt x="8009508" y="0"/>
                </a:lnTo>
                <a:close/>
              </a:path>
            </a:pathLst>
          </a:custGeom>
          <a:solidFill>
            <a:srgbClr val="0061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90880" y="407035"/>
            <a:ext cx="3229610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spc="-5" dirty="0"/>
              <a:t>Collision</a:t>
            </a:r>
            <a:r>
              <a:rPr sz="3600" spc="-20" dirty="0"/>
              <a:t> </a:t>
            </a:r>
            <a:r>
              <a:rPr sz="3600" spc="-10" dirty="0"/>
              <a:t>Domain</a:t>
            </a:r>
            <a:endParaRPr sz="3600"/>
          </a:p>
        </p:txBody>
      </p:sp>
      <p:sp>
        <p:nvSpPr>
          <p:cNvPr id="4" name="object 4"/>
          <p:cNvSpPr txBox="1"/>
          <p:nvPr/>
        </p:nvSpPr>
        <p:spPr>
          <a:xfrm>
            <a:off x="731837" y="1600200"/>
            <a:ext cx="7748905" cy="4329390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246379" marR="5080" indent="-233679">
              <a:lnSpc>
                <a:spcPct val="96000"/>
              </a:lnSpc>
              <a:spcBef>
                <a:spcPts val="220"/>
              </a:spcBef>
              <a:buClr>
                <a:srgbClr val="0083B7"/>
              </a:buClr>
              <a:buFont typeface="Wingdings"/>
              <a:buChar char=""/>
              <a:tabLst>
                <a:tab pos="246379" algn="l"/>
              </a:tabLst>
            </a:pPr>
            <a:r>
              <a:rPr sz="2400" spc="5" dirty="0">
                <a:latin typeface="Carlito"/>
                <a:cs typeface="Carlito"/>
              </a:rPr>
              <a:t>Collision </a:t>
            </a:r>
            <a:r>
              <a:rPr sz="2400" dirty="0">
                <a:latin typeface="Carlito"/>
                <a:cs typeface="Carlito"/>
              </a:rPr>
              <a:t>is the effect of </a:t>
            </a:r>
            <a:r>
              <a:rPr sz="2400" spc="-15" dirty="0">
                <a:latin typeface="Carlito"/>
                <a:cs typeface="Carlito"/>
              </a:rPr>
              <a:t>two </a:t>
            </a:r>
            <a:r>
              <a:rPr sz="2400" spc="5" dirty="0">
                <a:latin typeface="Carlito"/>
                <a:cs typeface="Carlito"/>
              </a:rPr>
              <a:t>nodes </a:t>
            </a:r>
            <a:r>
              <a:rPr sz="2400" spc="10" dirty="0">
                <a:latin typeface="Carlito"/>
                <a:cs typeface="Carlito"/>
              </a:rPr>
              <a:t>sending </a:t>
            </a:r>
            <a:r>
              <a:rPr sz="2400" dirty="0">
                <a:latin typeface="Carlito"/>
                <a:cs typeface="Carlito"/>
              </a:rPr>
              <a:t>transmissions  </a:t>
            </a:r>
            <a:r>
              <a:rPr sz="2400" spc="5" dirty="0">
                <a:latin typeface="Carlito"/>
                <a:cs typeface="Carlito"/>
              </a:rPr>
              <a:t>simultaneously </a:t>
            </a:r>
            <a:r>
              <a:rPr sz="2400" dirty="0">
                <a:latin typeface="Carlito"/>
                <a:cs typeface="Carlito"/>
              </a:rPr>
              <a:t>in Ethernet. </a:t>
            </a:r>
            <a:endParaRPr lang="en-US" sz="2400" dirty="0">
              <a:latin typeface="Carlito"/>
              <a:cs typeface="Carlito"/>
            </a:endParaRPr>
          </a:p>
          <a:p>
            <a:pPr marL="246379" marR="5080" indent="-233679">
              <a:lnSpc>
                <a:spcPct val="96000"/>
              </a:lnSpc>
              <a:spcBef>
                <a:spcPts val="220"/>
              </a:spcBef>
              <a:buClr>
                <a:srgbClr val="0083B7"/>
              </a:buClr>
              <a:buFont typeface="Wingdings"/>
              <a:buChar char=""/>
              <a:tabLst>
                <a:tab pos="246379" algn="l"/>
              </a:tabLst>
            </a:pPr>
            <a:r>
              <a:rPr sz="2400" spc="10" dirty="0">
                <a:latin typeface="Carlito"/>
                <a:cs typeface="Carlito"/>
              </a:rPr>
              <a:t>When </a:t>
            </a:r>
            <a:r>
              <a:rPr sz="2400" dirty="0">
                <a:latin typeface="Carlito"/>
                <a:cs typeface="Carlito"/>
              </a:rPr>
              <a:t>they meet </a:t>
            </a:r>
            <a:r>
              <a:rPr sz="2400" spc="5" dirty="0">
                <a:latin typeface="Carlito"/>
                <a:cs typeface="Carlito"/>
              </a:rPr>
              <a:t>on </a:t>
            </a:r>
            <a:r>
              <a:rPr sz="2400" dirty="0">
                <a:latin typeface="Carlito"/>
                <a:cs typeface="Carlito"/>
              </a:rPr>
              <a:t>the</a:t>
            </a:r>
            <a:r>
              <a:rPr sz="2400" spc="-305" dirty="0">
                <a:latin typeface="Carlito"/>
                <a:cs typeface="Carlito"/>
              </a:rPr>
              <a:t> </a:t>
            </a:r>
            <a:r>
              <a:rPr sz="2400" spc="5" dirty="0">
                <a:latin typeface="Carlito"/>
                <a:cs typeface="Carlito"/>
              </a:rPr>
              <a:t>physical  </a:t>
            </a:r>
            <a:r>
              <a:rPr sz="2400" dirty="0">
                <a:latin typeface="Carlito"/>
                <a:cs typeface="Carlito"/>
              </a:rPr>
              <a:t>media, the </a:t>
            </a:r>
            <a:r>
              <a:rPr sz="2400" spc="-15" dirty="0">
                <a:latin typeface="Carlito"/>
                <a:cs typeface="Carlito"/>
              </a:rPr>
              <a:t>frames </a:t>
            </a:r>
            <a:r>
              <a:rPr sz="2400" spc="-10" dirty="0">
                <a:latin typeface="Carlito"/>
                <a:cs typeface="Carlito"/>
              </a:rPr>
              <a:t>from </a:t>
            </a:r>
            <a:r>
              <a:rPr sz="2400" spc="-5" dirty="0">
                <a:latin typeface="Carlito"/>
                <a:cs typeface="Carlito"/>
              </a:rPr>
              <a:t>each </a:t>
            </a:r>
            <a:r>
              <a:rPr sz="2400" spc="5" dirty="0">
                <a:latin typeface="Carlito"/>
                <a:cs typeface="Carlito"/>
              </a:rPr>
              <a:t>node collide </a:t>
            </a:r>
            <a:r>
              <a:rPr sz="2400" spc="-10" dirty="0">
                <a:latin typeface="Carlito"/>
                <a:cs typeface="Carlito"/>
              </a:rPr>
              <a:t>and </a:t>
            </a:r>
            <a:r>
              <a:rPr sz="2400" spc="-25" dirty="0">
                <a:latin typeface="Carlito"/>
                <a:cs typeface="Carlito"/>
              </a:rPr>
              <a:t>are</a:t>
            </a:r>
            <a:r>
              <a:rPr sz="2400" spc="10" dirty="0">
                <a:latin typeface="Carlito"/>
                <a:cs typeface="Carlito"/>
              </a:rPr>
              <a:t> </a:t>
            </a:r>
            <a:r>
              <a:rPr sz="2400" spc="-5" dirty="0">
                <a:latin typeface="Carlito"/>
                <a:cs typeface="Carlito"/>
              </a:rPr>
              <a:t>damaged.</a:t>
            </a:r>
            <a:endParaRPr sz="2400" dirty="0">
              <a:latin typeface="Carlito"/>
              <a:cs typeface="Carlito"/>
            </a:endParaRPr>
          </a:p>
          <a:p>
            <a:pPr marL="246379" indent="-233679">
              <a:lnSpc>
                <a:spcPts val="2800"/>
              </a:lnSpc>
              <a:spcBef>
                <a:spcPts val="1285"/>
              </a:spcBef>
              <a:buClr>
                <a:srgbClr val="0083B7"/>
              </a:buClr>
              <a:buFont typeface="Wingdings"/>
              <a:buChar char=""/>
              <a:tabLst>
                <a:tab pos="246379" algn="l"/>
              </a:tabLst>
            </a:pPr>
            <a:r>
              <a:rPr sz="2400" spc="5" dirty="0">
                <a:latin typeface="Carlito"/>
                <a:cs typeface="Carlito"/>
              </a:rPr>
              <a:t>Collision </a:t>
            </a:r>
            <a:r>
              <a:rPr sz="2400" spc="-10" dirty="0">
                <a:latin typeface="Carlito"/>
                <a:cs typeface="Carlito"/>
              </a:rPr>
              <a:t>Domain </a:t>
            </a:r>
            <a:r>
              <a:rPr sz="2400" dirty="0">
                <a:latin typeface="Carlito"/>
                <a:cs typeface="Carlito"/>
              </a:rPr>
              <a:t>is the </a:t>
            </a:r>
            <a:r>
              <a:rPr sz="2400" spc="-10" dirty="0">
                <a:latin typeface="Carlito"/>
                <a:cs typeface="Carlito"/>
              </a:rPr>
              <a:t>network </a:t>
            </a:r>
            <a:r>
              <a:rPr sz="2400" spc="-20" dirty="0">
                <a:latin typeface="Carlito"/>
                <a:cs typeface="Carlito"/>
              </a:rPr>
              <a:t>area </a:t>
            </a:r>
            <a:r>
              <a:rPr sz="2400" dirty="0">
                <a:latin typeface="Carlito"/>
                <a:cs typeface="Carlito"/>
              </a:rPr>
              <a:t>in Ethernet </a:t>
            </a:r>
            <a:r>
              <a:rPr sz="2400" spc="10" dirty="0">
                <a:latin typeface="Carlito"/>
                <a:cs typeface="Carlito"/>
              </a:rPr>
              <a:t>over</a:t>
            </a:r>
            <a:r>
              <a:rPr sz="2400" spc="-70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which</a:t>
            </a:r>
          </a:p>
          <a:p>
            <a:pPr marL="246379">
              <a:lnSpc>
                <a:spcPts val="2805"/>
              </a:lnSpc>
            </a:pPr>
            <a:r>
              <a:rPr sz="2400" spc="-15" dirty="0">
                <a:latin typeface="Carlito"/>
                <a:cs typeface="Carlito"/>
              </a:rPr>
              <a:t>frames </a:t>
            </a:r>
            <a:r>
              <a:rPr sz="2400" spc="-10" dirty="0">
                <a:latin typeface="Carlito"/>
                <a:cs typeface="Carlito"/>
              </a:rPr>
              <a:t>that </a:t>
            </a:r>
            <a:r>
              <a:rPr sz="2400" dirty="0">
                <a:latin typeface="Carlito"/>
                <a:cs typeface="Carlito"/>
              </a:rPr>
              <a:t>have </a:t>
            </a:r>
            <a:r>
              <a:rPr sz="2400" spc="5" dirty="0">
                <a:latin typeface="Carlito"/>
                <a:cs typeface="Carlito"/>
              </a:rPr>
              <a:t>collided </a:t>
            </a:r>
            <a:r>
              <a:rPr sz="2400" spc="-10" dirty="0">
                <a:latin typeface="Carlito"/>
                <a:cs typeface="Carlito"/>
              </a:rPr>
              <a:t>will </a:t>
            </a:r>
            <a:r>
              <a:rPr sz="2400" spc="5" dirty="0">
                <a:latin typeface="Carlito"/>
                <a:cs typeface="Carlito"/>
              </a:rPr>
              <a:t>be</a:t>
            </a:r>
            <a:r>
              <a:rPr sz="2400" spc="-85" dirty="0">
                <a:latin typeface="Carlito"/>
                <a:cs typeface="Carlito"/>
              </a:rPr>
              <a:t> </a:t>
            </a:r>
            <a:r>
              <a:rPr sz="2400" spc="5" dirty="0">
                <a:latin typeface="Carlito"/>
                <a:cs typeface="Carlito"/>
              </a:rPr>
              <a:t>detected.</a:t>
            </a:r>
            <a:endParaRPr sz="2400" dirty="0">
              <a:latin typeface="Carlito"/>
              <a:cs typeface="Carlito"/>
            </a:endParaRPr>
          </a:p>
          <a:p>
            <a:pPr marL="246379" indent="-233679">
              <a:lnSpc>
                <a:spcPct val="100000"/>
              </a:lnSpc>
              <a:spcBef>
                <a:spcPts val="1285"/>
              </a:spcBef>
              <a:buClr>
                <a:srgbClr val="0083B7"/>
              </a:buClr>
              <a:buFont typeface="Wingdings"/>
              <a:buChar char=""/>
              <a:tabLst>
                <a:tab pos="246379" algn="l"/>
              </a:tabLst>
            </a:pPr>
            <a:r>
              <a:rPr sz="2400" spc="5" dirty="0">
                <a:latin typeface="Carlito"/>
                <a:cs typeface="Carlito"/>
              </a:rPr>
              <a:t>Collisions </a:t>
            </a:r>
            <a:r>
              <a:rPr sz="2400" spc="-25" dirty="0">
                <a:latin typeface="Carlito"/>
                <a:cs typeface="Carlito"/>
              </a:rPr>
              <a:t>are </a:t>
            </a:r>
            <a:r>
              <a:rPr sz="2400" spc="-10" dirty="0">
                <a:latin typeface="Carlito"/>
                <a:cs typeface="Carlito"/>
              </a:rPr>
              <a:t>propagated </a:t>
            </a:r>
            <a:r>
              <a:rPr sz="2400" spc="5" dirty="0">
                <a:latin typeface="Carlito"/>
                <a:cs typeface="Carlito"/>
              </a:rPr>
              <a:t>by </a:t>
            </a:r>
            <a:r>
              <a:rPr sz="2400" spc="10" dirty="0">
                <a:latin typeface="Carlito"/>
                <a:cs typeface="Carlito"/>
              </a:rPr>
              <a:t>hubs </a:t>
            </a:r>
            <a:r>
              <a:rPr sz="2400" spc="-10" dirty="0">
                <a:latin typeface="Carlito"/>
                <a:cs typeface="Carlito"/>
              </a:rPr>
              <a:t>and</a:t>
            </a:r>
            <a:r>
              <a:rPr sz="2400" spc="-120" dirty="0">
                <a:latin typeface="Carlito"/>
                <a:cs typeface="Carlito"/>
              </a:rPr>
              <a:t> </a:t>
            </a:r>
            <a:r>
              <a:rPr sz="2400" spc="-10" dirty="0">
                <a:latin typeface="Carlito"/>
                <a:cs typeface="Carlito"/>
              </a:rPr>
              <a:t>repeaters</a:t>
            </a:r>
            <a:endParaRPr sz="2400" dirty="0">
              <a:latin typeface="Carlito"/>
              <a:cs typeface="Carlito"/>
            </a:endParaRPr>
          </a:p>
          <a:p>
            <a:pPr marL="246379" marR="873760" indent="-233679">
              <a:lnSpc>
                <a:spcPts val="2800"/>
              </a:lnSpc>
              <a:spcBef>
                <a:spcPts val="1445"/>
              </a:spcBef>
              <a:buClr>
                <a:srgbClr val="0083B7"/>
              </a:buClr>
              <a:buFont typeface="Wingdings"/>
              <a:buChar char=""/>
              <a:tabLst>
                <a:tab pos="246379" algn="l"/>
              </a:tabLst>
            </a:pPr>
            <a:r>
              <a:rPr sz="2400" spc="5" dirty="0">
                <a:latin typeface="Carlito"/>
                <a:cs typeface="Carlito"/>
              </a:rPr>
              <a:t>Collisions </a:t>
            </a:r>
            <a:r>
              <a:rPr sz="2400" spc="-25" dirty="0">
                <a:latin typeface="Carlito"/>
                <a:cs typeface="Carlito"/>
              </a:rPr>
              <a:t>are </a:t>
            </a:r>
            <a:r>
              <a:rPr sz="2400" spc="-10" dirty="0">
                <a:latin typeface="Carlito"/>
                <a:cs typeface="Carlito"/>
              </a:rPr>
              <a:t>Not propagated </a:t>
            </a:r>
            <a:r>
              <a:rPr sz="2400" spc="5" dirty="0">
                <a:latin typeface="Carlito"/>
                <a:cs typeface="Carlito"/>
              </a:rPr>
              <a:t>by </a:t>
            </a:r>
            <a:r>
              <a:rPr sz="2400" dirty="0">
                <a:latin typeface="Carlito"/>
                <a:cs typeface="Carlito"/>
              </a:rPr>
              <a:t>switches, </a:t>
            </a:r>
            <a:r>
              <a:rPr sz="2400" spc="-5" dirty="0">
                <a:latin typeface="Carlito"/>
                <a:cs typeface="Carlito"/>
              </a:rPr>
              <a:t>routers,</a:t>
            </a:r>
            <a:r>
              <a:rPr sz="2400" spc="-110" dirty="0">
                <a:latin typeface="Carlito"/>
                <a:cs typeface="Carlito"/>
              </a:rPr>
              <a:t> </a:t>
            </a:r>
            <a:r>
              <a:rPr sz="2400" spc="5" dirty="0">
                <a:latin typeface="Carlito"/>
                <a:cs typeface="Carlito"/>
              </a:rPr>
              <a:t>or  </a:t>
            </a:r>
            <a:r>
              <a:rPr sz="2400" spc="-5" dirty="0">
                <a:latin typeface="Carlito"/>
                <a:cs typeface="Carlito"/>
              </a:rPr>
              <a:t>bridges</a:t>
            </a:r>
            <a:endParaRPr lang="en-US" sz="2400" spc="-5" dirty="0">
              <a:latin typeface="Carlito"/>
              <a:cs typeface="Carlito"/>
            </a:endParaRPr>
          </a:p>
          <a:p>
            <a:pPr marL="246379" marR="873760" indent="-233679">
              <a:lnSpc>
                <a:spcPts val="2800"/>
              </a:lnSpc>
              <a:spcBef>
                <a:spcPts val="1445"/>
              </a:spcBef>
              <a:buClr>
                <a:srgbClr val="0083B7"/>
              </a:buClr>
              <a:buFont typeface="Wingdings"/>
              <a:buChar char=""/>
              <a:tabLst>
                <a:tab pos="246379" algn="l"/>
              </a:tabLst>
            </a:pPr>
            <a:endParaRPr sz="2400" dirty="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3400" y="316102"/>
            <a:ext cx="8145780" cy="815975"/>
          </a:xfrm>
          <a:custGeom>
            <a:avLst/>
            <a:gdLst/>
            <a:ahLst/>
            <a:cxnLst/>
            <a:rect l="l" t="t" r="r" b="b"/>
            <a:pathLst>
              <a:path w="8145780" h="815975">
                <a:moveTo>
                  <a:pt x="8009508" y="0"/>
                </a:moveTo>
                <a:lnTo>
                  <a:pt x="135915" y="0"/>
                </a:lnTo>
                <a:lnTo>
                  <a:pt x="92958" y="6940"/>
                </a:lnTo>
                <a:lnTo>
                  <a:pt x="55648" y="26261"/>
                </a:lnTo>
                <a:lnTo>
                  <a:pt x="26225" y="55714"/>
                </a:lnTo>
                <a:lnTo>
                  <a:pt x="6929" y="93049"/>
                </a:lnTo>
                <a:lnTo>
                  <a:pt x="0" y="136017"/>
                </a:lnTo>
                <a:lnTo>
                  <a:pt x="0" y="679576"/>
                </a:lnTo>
                <a:lnTo>
                  <a:pt x="6929" y="722544"/>
                </a:lnTo>
                <a:lnTo>
                  <a:pt x="26225" y="759879"/>
                </a:lnTo>
                <a:lnTo>
                  <a:pt x="55648" y="789332"/>
                </a:lnTo>
                <a:lnTo>
                  <a:pt x="92958" y="808653"/>
                </a:lnTo>
                <a:lnTo>
                  <a:pt x="135915" y="815594"/>
                </a:lnTo>
                <a:lnTo>
                  <a:pt x="8009508" y="815594"/>
                </a:lnTo>
                <a:lnTo>
                  <a:pt x="8052463" y="808653"/>
                </a:lnTo>
                <a:lnTo>
                  <a:pt x="8089766" y="789332"/>
                </a:lnTo>
                <a:lnTo>
                  <a:pt x="8119182" y="759879"/>
                </a:lnTo>
                <a:lnTo>
                  <a:pt x="8138471" y="722544"/>
                </a:lnTo>
                <a:lnTo>
                  <a:pt x="8145399" y="679576"/>
                </a:lnTo>
                <a:lnTo>
                  <a:pt x="8145399" y="136017"/>
                </a:lnTo>
                <a:lnTo>
                  <a:pt x="8138471" y="93049"/>
                </a:lnTo>
                <a:lnTo>
                  <a:pt x="8119182" y="55714"/>
                </a:lnTo>
                <a:lnTo>
                  <a:pt x="8089766" y="26261"/>
                </a:lnTo>
                <a:lnTo>
                  <a:pt x="8052463" y="6940"/>
                </a:lnTo>
                <a:lnTo>
                  <a:pt x="8009508" y="0"/>
                </a:lnTo>
                <a:close/>
              </a:path>
            </a:pathLst>
          </a:custGeom>
          <a:solidFill>
            <a:srgbClr val="0061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90880" y="407035"/>
            <a:ext cx="3229610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spc="-5" dirty="0"/>
              <a:t>Collision</a:t>
            </a:r>
            <a:r>
              <a:rPr sz="3600" spc="-20" dirty="0"/>
              <a:t> </a:t>
            </a:r>
            <a:r>
              <a:rPr sz="3600" spc="-10" dirty="0"/>
              <a:t>Domain</a:t>
            </a:r>
            <a:endParaRPr sz="3600"/>
          </a:p>
        </p:txBody>
      </p:sp>
      <p:sp>
        <p:nvSpPr>
          <p:cNvPr id="4" name="object 4"/>
          <p:cNvSpPr txBox="1"/>
          <p:nvPr/>
        </p:nvSpPr>
        <p:spPr>
          <a:xfrm>
            <a:off x="731837" y="1524000"/>
            <a:ext cx="7748905" cy="3433632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246379" marR="5080" indent="-233679">
              <a:lnSpc>
                <a:spcPct val="96000"/>
              </a:lnSpc>
              <a:spcBef>
                <a:spcPts val="220"/>
              </a:spcBef>
              <a:buClr>
                <a:srgbClr val="0083B7"/>
              </a:buClr>
              <a:buFont typeface="Wingdings"/>
              <a:buChar char=""/>
              <a:tabLst>
                <a:tab pos="246379" algn="l"/>
              </a:tabLst>
            </a:pPr>
            <a:r>
              <a:rPr lang="en-US" sz="2400" spc="5" dirty="0">
                <a:latin typeface="Carlito"/>
              </a:rPr>
              <a:t>A collision domain is the segment where devices  must compete to communicate.</a:t>
            </a:r>
          </a:p>
          <a:p>
            <a:pPr marL="246379" marR="5080" indent="-233679">
              <a:lnSpc>
                <a:spcPct val="96000"/>
              </a:lnSpc>
              <a:spcBef>
                <a:spcPts val="220"/>
              </a:spcBef>
              <a:buClr>
                <a:srgbClr val="0083B7"/>
              </a:buClr>
              <a:buFont typeface="Wingdings"/>
              <a:buChar char=""/>
              <a:tabLst>
                <a:tab pos="246379" algn="l"/>
              </a:tabLst>
            </a:pPr>
            <a:endParaRPr lang="en-US" sz="2400" spc="5" dirty="0">
              <a:latin typeface="Carlito"/>
            </a:endParaRPr>
          </a:p>
          <a:p>
            <a:pPr marL="694055" lvl="1" indent="-346710">
              <a:lnSpc>
                <a:spcPct val="100000"/>
              </a:lnSpc>
              <a:spcBef>
                <a:spcPts val="810"/>
              </a:spcBef>
              <a:buClr>
                <a:srgbClr val="0083B7"/>
              </a:buClr>
              <a:buFont typeface="Courier New"/>
              <a:buChar char="o"/>
              <a:tabLst>
                <a:tab pos="694690" algn="l"/>
              </a:tabLst>
            </a:pPr>
            <a:r>
              <a:rPr lang="en-US" sz="2400" spc="-10" dirty="0">
                <a:latin typeface="Carlito"/>
                <a:cs typeface="Carlito"/>
              </a:rPr>
              <a:t>All </a:t>
            </a:r>
            <a:r>
              <a:rPr lang="en-US" sz="2400" spc="-5" dirty="0">
                <a:latin typeface="Carlito"/>
                <a:cs typeface="Carlito"/>
              </a:rPr>
              <a:t>ports </a:t>
            </a:r>
            <a:r>
              <a:rPr lang="en-US" sz="2400" spc="5" dirty="0">
                <a:latin typeface="Carlito"/>
                <a:cs typeface="Carlito"/>
              </a:rPr>
              <a:t>of </a:t>
            </a:r>
            <a:r>
              <a:rPr lang="en-US" sz="2400" dirty="0">
                <a:latin typeface="Carlito"/>
                <a:cs typeface="Carlito"/>
              </a:rPr>
              <a:t>a </a:t>
            </a:r>
            <a:r>
              <a:rPr lang="en-US" sz="2400" spc="10" dirty="0">
                <a:latin typeface="Carlito"/>
                <a:cs typeface="Carlito"/>
              </a:rPr>
              <a:t>hub belong </a:t>
            </a:r>
            <a:r>
              <a:rPr lang="en-US" sz="2400" dirty="0">
                <a:latin typeface="Carlito"/>
                <a:cs typeface="Carlito"/>
              </a:rPr>
              <a:t>to </a:t>
            </a:r>
            <a:r>
              <a:rPr lang="en-US" sz="2400" spc="5" dirty="0">
                <a:latin typeface="Carlito"/>
                <a:cs typeface="Carlito"/>
              </a:rPr>
              <a:t>the </a:t>
            </a:r>
            <a:r>
              <a:rPr lang="en-US" sz="2400" spc="-5" dirty="0">
                <a:latin typeface="Carlito"/>
                <a:cs typeface="Carlito"/>
              </a:rPr>
              <a:t>same </a:t>
            </a:r>
            <a:r>
              <a:rPr lang="en-US" sz="2400" spc="10" dirty="0">
                <a:latin typeface="Carlito"/>
                <a:cs typeface="Carlito"/>
              </a:rPr>
              <a:t>collision</a:t>
            </a:r>
            <a:r>
              <a:rPr lang="en-US" sz="2400" spc="-335" dirty="0">
                <a:latin typeface="Carlito"/>
                <a:cs typeface="Carlito"/>
              </a:rPr>
              <a:t> </a:t>
            </a:r>
            <a:r>
              <a:rPr lang="en-US" sz="2400" spc="5" dirty="0">
                <a:latin typeface="Carlito"/>
                <a:cs typeface="Carlito"/>
              </a:rPr>
              <a:t>domain.</a:t>
            </a:r>
            <a:endParaRPr lang="en-US" sz="2400" dirty="0">
              <a:latin typeface="Carlito"/>
              <a:cs typeface="Carlito"/>
            </a:endParaRPr>
          </a:p>
          <a:p>
            <a:pPr marL="694055" lvl="1" indent="-346710">
              <a:lnSpc>
                <a:spcPct val="100000"/>
              </a:lnSpc>
              <a:spcBef>
                <a:spcPts val="805"/>
              </a:spcBef>
              <a:buClr>
                <a:srgbClr val="0083B7"/>
              </a:buClr>
              <a:buFont typeface="Courier New"/>
              <a:buChar char="o"/>
              <a:tabLst>
                <a:tab pos="694690" algn="l"/>
              </a:tabLst>
            </a:pPr>
            <a:r>
              <a:rPr lang="en-US" sz="2400" spc="5" dirty="0">
                <a:latin typeface="Carlito"/>
                <a:cs typeface="Carlito"/>
              </a:rPr>
              <a:t>Every </a:t>
            </a:r>
            <a:r>
              <a:rPr lang="en-US" sz="2400" spc="-5" dirty="0">
                <a:latin typeface="Carlito"/>
                <a:cs typeface="Carlito"/>
              </a:rPr>
              <a:t>port </a:t>
            </a:r>
            <a:r>
              <a:rPr lang="en-US" sz="2400" spc="5" dirty="0">
                <a:latin typeface="Carlito"/>
                <a:cs typeface="Carlito"/>
              </a:rPr>
              <a:t>of </a:t>
            </a:r>
            <a:r>
              <a:rPr lang="en-US" sz="2400" dirty="0">
                <a:latin typeface="Carlito"/>
                <a:cs typeface="Carlito"/>
              </a:rPr>
              <a:t>a switch is a </a:t>
            </a:r>
            <a:r>
              <a:rPr lang="en-US" sz="2400" spc="10" dirty="0">
                <a:latin typeface="Carlito"/>
                <a:cs typeface="Carlito"/>
              </a:rPr>
              <a:t>collision </a:t>
            </a:r>
            <a:r>
              <a:rPr lang="en-US" sz="2400" dirty="0">
                <a:latin typeface="Carlito"/>
                <a:cs typeface="Carlito"/>
              </a:rPr>
              <a:t>domain </a:t>
            </a:r>
            <a:r>
              <a:rPr lang="en-US" sz="2400" spc="5" dirty="0">
                <a:latin typeface="Carlito"/>
                <a:cs typeface="Carlito"/>
              </a:rPr>
              <a:t>on </a:t>
            </a:r>
            <a:r>
              <a:rPr lang="en-US" sz="2400" dirty="0">
                <a:latin typeface="Carlito"/>
                <a:cs typeface="Carlito"/>
              </a:rPr>
              <a:t>its</a:t>
            </a:r>
            <a:r>
              <a:rPr lang="en-US" sz="2400" spc="-345" dirty="0">
                <a:latin typeface="Carlito"/>
                <a:cs typeface="Carlito"/>
              </a:rPr>
              <a:t> </a:t>
            </a:r>
            <a:r>
              <a:rPr lang="en-US" sz="2400" spc="-5" dirty="0">
                <a:latin typeface="Carlito"/>
                <a:cs typeface="Carlito"/>
              </a:rPr>
              <a:t>own.</a:t>
            </a:r>
            <a:endParaRPr lang="en-US" sz="2400" dirty="0">
              <a:latin typeface="Carlito"/>
              <a:cs typeface="Carlito"/>
            </a:endParaRPr>
          </a:p>
          <a:p>
            <a:pPr marL="694055" marR="683260" lvl="1" indent="-346075">
              <a:lnSpc>
                <a:spcPts val="2730"/>
              </a:lnSpc>
              <a:spcBef>
                <a:spcPts val="1100"/>
              </a:spcBef>
              <a:buClr>
                <a:srgbClr val="0083B7"/>
              </a:buClr>
              <a:buFont typeface="Courier New"/>
              <a:buChar char="o"/>
              <a:tabLst>
                <a:tab pos="694690" algn="l"/>
              </a:tabLst>
            </a:pPr>
            <a:r>
              <a:rPr lang="en-US" sz="2400" dirty="0">
                <a:latin typeface="Carlito"/>
                <a:cs typeface="Carlito"/>
              </a:rPr>
              <a:t>A switch </a:t>
            </a:r>
            <a:r>
              <a:rPr lang="en-US" sz="2400" spc="-10" dirty="0">
                <a:latin typeface="Carlito"/>
                <a:cs typeface="Carlito"/>
              </a:rPr>
              <a:t>break </a:t>
            </a:r>
            <a:r>
              <a:rPr lang="en-US" sz="2400" spc="5" dirty="0">
                <a:latin typeface="Carlito"/>
                <a:cs typeface="Carlito"/>
              </a:rPr>
              <a:t>the segment into </a:t>
            </a:r>
            <a:r>
              <a:rPr lang="en-US" sz="2400" dirty="0">
                <a:latin typeface="Carlito"/>
                <a:cs typeface="Carlito"/>
              </a:rPr>
              <a:t>smaller</a:t>
            </a:r>
            <a:r>
              <a:rPr lang="en-US" sz="2400" spc="-140" dirty="0">
                <a:latin typeface="Carlito"/>
                <a:cs typeface="Carlito"/>
              </a:rPr>
              <a:t> </a:t>
            </a:r>
            <a:r>
              <a:rPr lang="en-US" sz="2400" spc="5" dirty="0">
                <a:latin typeface="Carlito"/>
                <a:cs typeface="Carlito"/>
              </a:rPr>
              <a:t>collision  domains, </a:t>
            </a:r>
            <a:r>
              <a:rPr lang="en-US" sz="2400" dirty="0">
                <a:latin typeface="Carlito"/>
                <a:cs typeface="Carlito"/>
              </a:rPr>
              <a:t>easing </a:t>
            </a:r>
            <a:r>
              <a:rPr lang="en-US" sz="2400" spc="10" dirty="0">
                <a:latin typeface="Carlito"/>
                <a:cs typeface="Carlito"/>
              </a:rPr>
              <a:t>device</a:t>
            </a:r>
            <a:r>
              <a:rPr lang="en-US" sz="2400" spc="-170" dirty="0">
                <a:latin typeface="Carlito"/>
                <a:cs typeface="Carlito"/>
              </a:rPr>
              <a:t> </a:t>
            </a:r>
            <a:r>
              <a:rPr lang="en-US" sz="2400" spc="5" dirty="0">
                <a:latin typeface="Carlito"/>
                <a:cs typeface="Carlito"/>
              </a:rPr>
              <a:t>competition.</a:t>
            </a:r>
            <a:endParaRPr lang="en-US" sz="2400" dirty="0">
              <a:latin typeface="Carlito"/>
              <a:cs typeface="Carlito"/>
            </a:endParaRPr>
          </a:p>
          <a:p>
            <a:pPr marL="246379" marR="873760" indent="-233679">
              <a:lnSpc>
                <a:spcPts val="2800"/>
              </a:lnSpc>
              <a:spcBef>
                <a:spcPts val="1445"/>
              </a:spcBef>
              <a:buClr>
                <a:srgbClr val="0083B7"/>
              </a:buClr>
              <a:buFont typeface="Wingdings"/>
              <a:buChar char=""/>
              <a:tabLst>
                <a:tab pos="246379" algn="l"/>
              </a:tabLst>
            </a:pPr>
            <a:endParaRPr sz="2400" dirty="0"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208803415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3400" y="316102"/>
            <a:ext cx="8145780" cy="815975"/>
          </a:xfrm>
          <a:custGeom>
            <a:avLst/>
            <a:gdLst/>
            <a:ahLst/>
            <a:cxnLst/>
            <a:rect l="l" t="t" r="r" b="b"/>
            <a:pathLst>
              <a:path w="8145780" h="815975">
                <a:moveTo>
                  <a:pt x="8009508" y="0"/>
                </a:moveTo>
                <a:lnTo>
                  <a:pt x="135915" y="0"/>
                </a:lnTo>
                <a:lnTo>
                  <a:pt x="92958" y="6940"/>
                </a:lnTo>
                <a:lnTo>
                  <a:pt x="55648" y="26261"/>
                </a:lnTo>
                <a:lnTo>
                  <a:pt x="26225" y="55714"/>
                </a:lnTo>
                <a:lnTo>
                  <a:pt x="6929" y="93049"/>
                </a:lnTo>
                <a:lnTo>
                  <a:pt x="0" y="136017"/>
                </a:lnTo>
                <a:lnTo>
                  <a:pt x="0" y="679576"/>
                </a:lnTo>
                <a:lnTo>
                  <a:pt x="6929" y="722544"/>
                </a:lnTo>
                <a:lnTo>
                  <a:pt x="26225" y="759879"/>
                </a:lnTo>
                <a:lnTo>
                  <a:pt x="55648" y="789332"/>
                </a:lnTo>
                <a:lnTo>
                  <a:pt x="92958" y="808653"/>
                </a:lnTo>
                <a:lnTo>
                  <a:pt x="135915" y="815594"/>
                </a:lnTo>
                <a:lnTo>
                  <a:pt x="8009508" y="815594"/>
                </a:lnTo>
                <a:lnTo>
                  <a:pt x="8052463" y="808653"/>
                </a:lnTo>
                <a:lnTo>
                  <a:pt x="8089766" y="789332"/>
                </a:lnTo>
                <a:lnTo>
                  <a:pt x="8119182" y="759879"/>
                </a:lnTo>
                <a:lnTo>
                  <a:pt x="8138471" y="722544"/>
                </a:lnTo>
                <a:lnTo>
                  <a:pt x="8145399" y="679576"/>
                </a:lnTo>
                <a:lnTo>
                  <a:pt x="8145399" y="136017"/>
                </a:lnTo>
                <a:lnTo>
                  <a:pt x="8138471" y="93049"/>
                </a:lnTo>
                <a:lnTo>
                  <a:pt x="8119182" y="55714"/>
                </a:lnTo>
                <a:lnTo>
                  <a:pt x="8089766" y="26261"/>
                </a:lnTo>
                <a:lnTo>
                  <a:pt x="8052463" y="6940"/>
                </a:lnTo>
                <a:lnTo>
                  <a:pt x="8009508" y="0"/>
                </a:lnTo>
                <a:close/>
              </a:path>
            </a:pathLst>
          </a:custGeom>
          <a:solidFill>
            <a:srgbClr val="0061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90880" y="407035"/>
            <a:ext cx="3229610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spc="-5" dirty="0"/>
              <a:t>Collision</a:t>
            </a:r>
            <a:r>
              <a:rPr sz="3600" spc="-20" dirty="0"/>
              <a:t> </a:t>
            </a:r>
            <a:r>
              <a:rPr sz="3600" spc="-10" dirty="0"/>
              <a:t>Domain</a:t>
            </a:r>
            <a:endParaRPr sz="3600"/>
          </a:p>
        </p:txBody>
      </p:sp>
      <p:sp>
        <p:nvSpPr>
          <p:cNvPr id="4" name="object 4"/>
          <p:cNvSpPr/>
          <p:nvPr/>
        </p:nvSpPr>
        <p:spPr>
          <a:xfrm>
            <a:off x="4933144" y="2249753"/>
            <a:ext cx="3746035" cy="31627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64821" y="2142272"/>
            <a:ext cx="3965374" cy="32910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3400" y="316102"/>
            <a:ext cx="8145780" cy="815975"/>
          </a:xfrm>
          <a:custGeom>
            <a:avLst/>
            <a:gdLst/>
            <a:ahLst/>
            <a:cxnLst/>
            <a:rect l="l" t="t" r="r" b="b"/>
            <a:pathLst>
              <a:path w="8145780" h="815975">
                <a:moveTo>
                  <a:pt x="8009508" y="0"/>
                </a:moveTo>
                <a:lnTo>
                  <a:pt x="135915" y="0"/>
                </a:lnTo>
                <a:lnTo>
                  <a:pt x="92958" y="6940"/>
                </a:lnTo>
                <a:lnTo>
                  <a:pt x="55648" y="26261"/>
                </a:lnTo>
                <a:lnTo>
                  <a:pt x="26225" y="55714"/>
                </a:lnTo>
                <a:lnTo>
                  <a:pt x="6929" y="93049"/>
                </a:lnTo>
                <a:lnTo>
                  <a:pt x="0" y="136017"/>
                </a:lnTo>
                <a:lnTo>
                  <a:pt x="0" y="679576"/>
                </a:lnTo>
                <a:lnTo>
                  <a:pt x="6929" y="722544"/>
                </a:lnTo>
                <a:lnTo>
                  <a:pt x="26225" y="759879"/>
                </a:lnTo>
                <a:lnTo>
                  <a:pt x="55648" y="789332"/>
                </a:lnTo>
                <a:lnTo>
                  <a:pt x="92958" y="808653"/>
                </a:lnTo>
                <a:lnTo>
                  <a:pt x="135915" y="815594"/>
                </a:lnTo>
                <a:lnTo>
                  <a:pt x="8009508" y="815594"/>
                </a:lnTo>
                <a:lnTo>
                  <a:pt x="8052463" y="808653"/>
                </a:lnTo>
                <a:lnTo>
                  <a:pt x="8089766" y="789332"/>
                </a:lnTo>
                <a:lnTo>
                  <a:pt x="8119182" y="759879"/>
                </a:lnTo>
                <a:lnTo>
                  <a:pt x="8138471" y="722544"/>
                </a:lnTo>
                <a:lnTo>
                  <a:pt x="8145399" y="679576"/>
                </a:lnTo>
                <a:lnTo>
                  <a:pt x="8145399" y="136017"/>
                </a:lnTo>
                <a:lnTo>
                  <a:pt x="8138471" y="93049"/>
                </a:lnTo>
                <a:lnTo>
                  <a:pt x="8119182" y="55714"/>
                </a:lnTo>
                <a:lnTo>
                  <a:pt x="8089766" y="26261"/>
                </a:lnTo>
                <a:lnTo>
                  <a:pt x="8052463" y="6940"/>
                </a:lnTo>
                <a:lnTo>
                  <a:pt x="8009508" y="0"/>
                </a:lnTo>
                <a:close/>
              </a:path>
            </a:pathLst>
          </a:custGeom>
          <a:solidFill>
            <a:srgbClr val="0061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90880" y="407035"/>
            <a:ext cx="3493770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spc="-30" dirty="0"/>
              <a:t>Broadcast</a:t>
            </a:r>
            <a:r>
              <a:rPr sz="3600" spc="50" dirty="0"/>
              <a:t> </a:t>
            </a:r>
            <a:r>
              <a:rPr sz="3600" spc="-10" dirty="0"/>
              <a:t>Domain</a:t>
            </a:r>
            <a:endParaRPr sz="3600"/>
          </a:p>
        </p:txBody>
      </p:sp>
      <p:sp>
        <p:nvSpPr>
          <p:cNvPr id="4" name="object 4"/>
          <p:cNvSpPr txBox="1"/>
          <p:nvPr/>
        </p:nvSpPr>
        <p:spPr>
          <a:xfrm>
            <a:off x="706119" y="1294511"/>
            <a:ext cx="7781925" cy="16230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6379" indent="-233679">
              <a:lnSpc>
                <a:spcPts val="2800"/>
              </a:lnSpc>
              <a:spcBef>
                <a:spcPts val="105"/>
              </a:spcBef>
              <a:buClr>
                <a:srgbClr val="0083B7"/>
              </a:buClr>
              <a:buFont typeface="Wingdings"/>
              <a:buChar char=""/>
              <a:tabLst>
                <a:tab pos="246379" algn="l"/>
              </a:tabLst>
            </a:pPr>
            <a:r>
              <a:rPr sz="2400" dirty="0">
                <a:latin typeface="Carlito"/>
                <a:cs typeface="Carlito"/>
              </a:rPr>
              <a:t>A </a:t>
            </a:r>
            <a:r>
              <a:rPr sz="2400" spc="-10" dirty="0">
                <a:latin typeface="Carlito"/>
                <a:cs typeface="Carlito"/>
              </a:rPr>
              <a:t>group </a:t>
            </a:r>
            <a:r>
              <a:rPr sz="2400" dirty="0">
                <a:latin typeface="Carlito"/>
                <a:cs typeface="Carlito"/>
              </a:rPr>
              <a:t>of </a:t>
            </a:r>
            <a:r>
              <a:rPr sz="2400" spc="10" dirty="0">
                <a:latin typeface="Carlito"/>
                <a:cs typeface="Carlito"/>
              </a:rPr>
              <a:t>devices </a:t>
            </a:r>
            <a:r>
              <a:rPr sz="2400" spc="5" dirty="0">
                <a:latin typeface="Carlito"/>
                <a:cs typeface="Carlito"/>
              </a:rPr>
              <a:t>receiving </a:t>
            </a:r>
            <a:r>
              <a:rPr sz="2400" spc="-5" dirty="0">
                <a:latin typeface="Carlito"/>
                <a:cs typeface="Carlito"/>
              </a:rPr>
              <a:t>broadcast </a:t>
            </a:r>
            <a:r>
              <a:rPr sz="2400" spc="-15" dirty="0">
                <a:latin typeface="Carlito"/>
                <a:cs typeface="Carlito"/>
              </a:rPr>
              <a:t>frames </a:t>
            </a:r>
            <a:r>
              <a:rPr sz="2400" dirty="0">
                <a:latin typeface="Carlito"/>
                <a:cs typeface="Carlito"/>
              </a:rPr>
              <a:t>initiating</a:t>
            </a:r>
            <a:r>
              <a:rPr sz="2400" spc="-220" dirty="0">
                <a:latin typeface="Carlito"/>
                <a:cs typeface="Carlito"/>
              </a:rPr>
              <a:t> </a:t>
            </a:r>
            <a:r>
              <a:rPr sz="2400" spc="-10" dirty="0">
                <a:latin typeface="Carlito"/>
                <a:cs typeface="Carlito"/>
              </a:rPr>
              <a:t>from</a:t>
            </a:r>
            <a:endParaRPr sz="2400">
              <a:latin typeface="Carlito"/>
              <a:cs typeface="Carlito"/>
            </a:endParaRPr>
          </a:p>
          <a:p>
            <a:pPr marL="246379">
              <a:lnSpc>
                <a:spcPts val="2805"/>
              </a:lnSpc>
            </a:pPr>
            <a:r>
              <a:rPr sz="2400" spc="-10" dirty="0">
                <a:latin typeface="Carlito"/>
                <a:cs typeface="Carlito"/>
              </a:rPr>
              <a:t>any </a:t>
            </a:r>
            <a:r>
              <a:rPr sz="2400" spc="10" dirty="0">
                <a:latin typeface="Carlito"/>
                <a:cs typeface="Carlito"/>
              </a:rPr>
              <a:t>device </a:t>
            </a:r>
            <a:r>
              <a:rPr sz="2400" spc="-5" dirty="0">
                <a:latin typeface="Carlito"/>
                <a:cs typeface="Carlito"/>
              </a:rPr>
              <a:t>within </a:t>
            </a:r>
            <a:r>
              <a:rPr sz="2400" dirty="0">
                <a:latin typeface="Carlito"/>
                <a:cs typeface="Carlito"/>
              </a:rPr>
              <a:t>the</a:t>
            </a:r>
            <a:r>
              <a:rPr sz="2400" spc="-75" dirty="0">
                <a:latin typeface="Carlito"/>
                <a:cs typeface="Carlito"/>
              </a:rPr>
              <a:t> </a:t>
            </a:r>
            <a:r>
              <a:rPr sz="2400" spc="-5" dirty="0">
                <a:latin typeface="Carlito"/>
                <a:cs typeface="Carlito"/>
              </a:rPr>
              <a:t>group</a:t>
            </a:r>
            <a:endParaRPr sz="2400">
              <a:latin typeface="Carlito"/>
              <a:cs typeface="Carlito"/>
            </a:endParaRPr>
          </a:p>
          <a:p>
            <a:pPr marL="246379" indent="-233679">
              <a:lnSpc>
                <a:spcPts val="2800"/>
              </a:lnSpc>
              <a:spcBef>
                <a:spcPts val="1365"/>
              </a:spcBef>
              <a:buClr>
                <a:srgbClr val="0083B7"/>
              </a:buClr>
              <a:buFont typeface="Wingdings"/>
              <a:buChar char=""/>
              <a:tabLst>
                <a:tab pos="246379" algn="l"/>
              </a:tabLst>
            </a:pPr>
            <a:r>
              <a:rPr sz="2400" spc="-10" dirty="0">
                <a:latin typeface="Carlito"/>
                <a:cs typeface="Carlito"/>
              </a:rPr>
              <a:t>Routers </a:t>
            </a:r>
            <a:r>
              <a:rPr sz="2400" spc="5" dirty="0">
                <a:latin typeface="Carlito"/>
                <a:cs typeface="Carlito"/>
              </a:rPr>
              <a:t>do not </a:t>
            </a:r>
            <a:r>
              <a:rPr sz="2400" spc="-25" dirty="0">
                <a:latin typeface="Carlito"/>
                <a:cs typeface="Carlito"/>
              </a:rPr>
              <a:t>forward </a:t>
            </a:r>
            <a:r>
              <a:rPr sz="2400" spc="-5" dirty="0">
                <a:latin typeface="Carlito"/>
                <a:cs typeface="Carlito"/>
              </a:rPr>
              <a:t>broadcast </a:t>
            </a:r>
            <a:r>
              <a:rPr sz="2400" spc="-10" dirty="0">
                <a:latin typeface="Carlito"/>
                <a:cs typeface="Carlito"/>
              </a:rPr>
              <a:t>frames,</a:t>
            </a:r>
            <a:r>
              <a:rPr sz="2400" spc="95" dirty="0">
                <a:latin typeface="Carlito"/>
                <a:cs typeface="Carlito"/>
              </a:rPr>
              <a:t> </a:t>
            </a:r>
            <a:r>
              <a:rPr sz="2400" spc="-5" dirty="0">
                <a:latin typeface="Carlito"/>
                <a:cs typeface="Carlito"/>
              </a:rPr>
              <a:t>broadcast</a:t>
            </a:r>
            <a:endParaRPr sz="2400">
              <a:latin typeface="Carlito"/>
              <a:cs typeface="Carlito"/>
            </a:endParaRPr>
          </a:p>
          <a:p>
            <a:pPr marL="246379">
              <a:lnSpc>
                <a:spcPts val="2805"/>
              </a:lnSpc>
            </a:pPr>
            <a:r>
              <a:rPr sz="2400" dirty="0">
                <a:latin typeface="Carlito"/>
                <a:cs typeface="Carlito"/>
              </a:rPr>
              <a:t>domains </a:t>
            </a:r>
            <a:r>
              <a:rPr sz="2400" spc="-25" dirty="0">
                <a:latin typeface="Carlito"/>
                <a:cs typeface="Carlito"/>
              </a:rPr>
              <a:t>are </a:t>
            </a:r>
            <a:r>
              <a:rPr sz="2400" spc="5" dirty="0">
                <a:latin typeface="Carlito"/>
                <a:cs typeface="Carlito"/>
              </a:rPr>
              <a:t>not </a:t>
            </a:r>
            <a:r>
              <a:rPr sz="2400" spc="-15" dirty="0">
                <a:latin typeface="Carlito"/>
                <a:cs typeface="Carlito"/>
              </a:rPr>
              <a:t>forwarded </a:t>
            </a:r>
            <a:r>
              <a:rPr sz="2400" spc="-10" dirty="0">
                <a:latin typeface="Carlito"/>
                <a:cs typeface="Carlito"/>
              </a:rPr>
              <a:t>from </a:t>
            </a:r>
            <a:r>
              <a:rPr sz="2400" spc="5" dirty="0">
                <a:latin typeface="Carlito"/>
                <a:cs typeface="Carlito"/>
              </a:rPr>
              <a:t>one </a:t>
            </a:r>
            <a:r>
              <a:rPr sz="2400" spc="-5" dirty="0">
                <a:latin typeface="Carlito"/>
                <a:cs typeface="Carlito"/>
              </a:rPr>
              <a:t>broadcast </a:t>
            </a:r>
            <a:r>
              <a:rPr sz="2400" dirty="0">
                <a:latin typeface="Carlito"/>
                <a:cs typeface="Carlito"/>
              </a:rPr>
              <a:t>to</a:t>
            </a:r>
            <a:r>
              <a:rPr sz="2400" spc="35" dirty="0">
                <a:latin typeface="Carlito"/>
                <a:cs typeface="Carlito"/>
              </a:rPr>
              <a:t> </a:t>
            </a:r>
            <a:r>
              <a:rPr sz="2400" spc="-5" dirty="0">
                <a:latin typeface="Carlito"/>
                <a:cs typeface="Carlito"/>
              </a:rPr>
              <a:t>another.</a:t>
            </a:r>
            <a:endParaRPr sz="2400">
              <a:latin typeface="Carlito"/>
              <a:cs typeface="Carlito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81000" y="3042920"/>
            <a:ext cx="8450580" cy="36295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5805" y="1480502"/>
            <a:ext cx="7713345" cy="4553585"/>
          </a:xfrm>
          <a:prstGeom prst="rect">
            <a:avLst/>
          </a:prstGeom>
        </p:spPr>
        <p:txBody>
          <a:bodyPr vert="horz" wrap="square" lIns="0" tIns="68580" rIns="0" bIns="0" rtlCol="0">
            <a:spAutoFit/>
          </a:bodyPr>
          <a:lstStyle/>
          <a:p>
            <a:pPr marL="246379" marR="628015" indent="-234315">
              <a:lnSpc>
                <a:spcPct val="84800"/>
              </a:lnSpc>
              <a:spcBef>
                <a:spcPts val="540"/>
              </a:spcBef>
              <a:buClr>
                <a:srgbClr val="0083B7"/>
              </a:buClr>
              <a:buFont typeface="Wingdings"/>
              <a:buChar char=""/>
              <a:tabLst>
                <a:tab pos="247015" algn="l"/>
              </a:tabLst>
            </a:pPr>
            <a:r>
              <a:rPr sz="2400" spc="15" dirty="0">
                <a:latin typeface="Carlito"/>
                <a:cs typeface="Carlito"/>
              </a:rPr>
              <a:t>The </a:t>
            </a:r>
            <a:r>
              <a:rPr sz="2400" spc="5" dirty="0">
                <a:latin typeface="Carlito"/>
                <a:cs typeface="Carlito"/>
              </a:rPr>
              <a:t>Open </a:t>
            </a:r>
            <a:r>
              <a:rPr sz="2400" spc="10" dirty="0">
                <a:latin typeface="Carlito"/>
                <a:cs typeface="Carlito"/>
              </a:rPr>
              <a:t>Systems </a:t>
            </a:r>
            <a:r>
              <a:rPr sz="2400" spc="5" dirty="0">
                <a:latin typeface="Carlito"/>
                <a:cs typeface="Carlito"/>
              </a:rPr>
              <a:t>Interconnection (OSI) model </a:t>
            </a:r>
            <a:r>
              <a:rPr sz="2400" dirty="0">
                <a:latin typeface="Carlito"/>
                <a:cs typeface="Carlito"/>
              </a:rPr>
              <a:t>is a  </a:t>
            </a:r>
            <a:r>
              <a:rPr sz="2400" spc="-5" dirty="0">
                <a:latin typeface="Carlito"/>
                <a:cs typeface="Carlito"/>
              </a:rPr>
              <a:t>reference </a:t>
            </a:r>
            <a:r>
              <a:rPr sz="2400" spc="5" dirty="0">
                <a:latin typeface="Carlito"/>
                <a:cs typeface="Carlito"/>
              </a:rPr>
              <a:t>tool </a:t>
            </a:r>
            <a:r>
              <a:rPr sz="2400" dirty="0">
                <a:latin typeface="Carlito"/>
                <a:cs typeface="Carlito"/>
              </a:rPr>
              <a:t>for </a:t>
            </a:r>
            <a:r>
              <a:rPr sz="2400" spc="5" dirty="0">
                <a:latin typeface="Carlito"/>
                <a:cs typeface="Carlito"/>
              </a:rPr>
              <a:t>understanding </a:t>
            </a:r>
            <a:r>
              <a:rPr sz="2400" spc="-5" dirty="0">
                <a:latin typeface="Carlito"/>
                <a:cs typeface="Carlito"/>
              </a:rPr>
              <a:t>data </a:t>
            </a:r>
            <a:r>
              <a:rPr sz="2400" spc="5" dirty="0">
                <a:latin typeface="Carlito"/>
                <a:cs typeface="Carlito"/>
              </a:rPr>
              <a:t>communications  </a:t>
            </a:r>
            <a:r>
              <a:rPr sz="2400" dirty="0">
                <a:latin typeface="Carlito"/>
                <a:cs typeface="Carlito"/>
              </a:rPr>
              <a:t>between </a:t>
            </a:r>
            <a:r>
              <a:rPr sz="2400" spc="-5" dirty="0">
                <a:latin typeface="Carlito"/>
                <a:cs typeface="Carlito"/>
              </a:rPr>
              <a:t>any </a:t>
            </a:r>
            <a:r>
              <a:rPr sz="2400" spc="-15" dirty="0">
                <a:latin typeface="Carlito"/>
                <a:cs typeface="Carlito"/>
              </a:rPr>
              <a:t>two </a:t>
            </a:r>
            <a:r>
              <a:rPr sz="2400" spc="-5" dirty="0">
                <a:latin typeface="Carlito"/>
                <a:cs typeface="Carlito"/>
              </a:rPr>
              <a:t>networked</a:t>
            </a:r>
            <a:r>
              <a:rPr sz="2400" spc="75" dirty="0">
                <a:latin typeface="Carlito"/>
                <a:cs typeface="Carlito"/>
              </a:rPr>
              <a:t> </a:t>
            </a:r>
            <a:r>
              <a:rPr sz="2400" spc="10" dirty="0">
                <a:latin typeface="Carlito"/>
                <a:cs typeface="Carlito"/>
              </a:rPr>
              <a:t>systems.</a:t>
            </a:r>
            <a:endParaRPr sz="2400" dirty="0">
              <a:latin typeface="Carlito"/>
              <a:cs typeface="Carlito"/>
            </a:endParaRPr>
          </a:p>
          <a:p>
            <a:pPr marL="246379" marR="502920" indent="-234315">
              <a:lnSpc>
                <a:spcPct val="84800"/>
              </a:lnSpc>
              <a:spcBef>
                <a:spcPts val="1485"/>
              </a:spcBef>
              <a:buClr>
                <a:srgbClr val="0083B7"/>
              </a:buClr>
              <a:buFont typeface="Wingdings"/>
              <a:buChar char=""/>
              <a:tabLst>
                <a:tab pos="247015" algn="l"/>
              </a:tabLst>
            </a:pPr>
            <a:r>
              <a:rPr sz="2400" spc="20" dirty="0">
                <a:latin typeface="Carlito"/>
                <a:cs typeface="Carlito"/>
              </a:rPr>
              <a:t>TCP/IP </a:t>
            </a:r>
            <a:r>
              <a:rPr sz="2400" spc="-25" dirty="0">
                <a:latin typeface="Carlito"/>
                <a:cs typeface="Carlito"/>
              </a:rPr>
              <a:t>are </a:t>
            </a:r>
            <a:r>
              <a:rPr sz="2400" spc="-15" dirty="0">
                <a:latin typeface="Carlito"/>
                <a:cs typeface="Carlito"/>
              </a:rPr>
              <a:t>two </a:t>
            </a:r>
            <a:r>
              <a:rPr sz="2400" dirty="0">
                <a:latin typeface="Carlito"/>
                <a:cs typeface="Carlito"/>
              </a:rPr>
              <a:t>protocols </a:t>
            </a:r>
            <a:r>
              <a:rPr sz="2400" spc="5" dirty="0">
                <a:latin typeface="Carlito"/>
                <a:cs typeface="Carlito"/>
              </a:rPr>
              <a:t>of this model. TCP </a:t>
            </a:r>
            <a:r>
              <a:rPr sz="2400" dirty="0">
                <a:latin typeface="Carlito"/>
                <a:cs typeface="Carlito"/>
              </a:rPr>
              <a:t>stands for  </a:t>
            </a:r>
            <a:r>
              <a:rPr sz="2400" spc="5" dirty="0">
                <a:latin typeface="Carlito"/>
                <a:cs typeface="Carlito"/>
              </a:rPr>
              <a:t>Transmission </a:t>
            </a:r>
            <a:r>
              <a:rPr sz="2400" dirty="0">
                <a:latin typeface="Carlito"/>
                <a:cs typeface="Carlito"/>
              </a:rPr>
              <a:t>Control </a:t>
            </a:r>
            <a:r>
              <a:rPr sz="2400" spc="5" dirty="0">
                <a:latin typeface="Carlito"/>
                <a:cs typeface="Carlito"/>
              </a:rPr>
              <a:t>Protocol </a:t>
            </a:r>
            <a:r>
              <a:rPr sz="2400" spc="-5" dirty="0">
                <a:latin typeface="Carlito"/>
                <a:cs typeface="Carlito"/>
              </a:rPr>
              <a:t>and </a:t>
            </a:r>
            <a:r>
              <a:rPr sz="2400" spc="15" dirty="0">
                <a:latin typeface="Carlito"/>
                <a:cs typeface="Carlito"/>
              </a:rPr>
              <a:t>IP </a:t>
            </a:r>
            <a:r>
              <a:rPr sz="2400" dirty="0">
                <a:latin typeface="Carlito"/>
                <a:cs typeface="Carlito"/>
              </a:rPr>
              <a:t>stands for</a:t>
            </a:r>
            <a:r>
              <a:rPr sz="2400" spc="-335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Internet  </a:t>
            </a:r>
            <a:r>
              <a:rPr sz="2400" spc="5" dirty="0">
                <a:latin typeface="Carlito"/>
                <a:cs typeface="Carlito"/>
              </a:rPr>
              <a:t>Protocol.</a:t>
            </a:r>
            <a:endParaRPr sz="2400" dirty="0">
              <a:latin typeface="Carlito"/>
              <a:cs typeface="Carlito"/>
            </a:endParaRPr>
          </a:p>
          <a:p>
            <a:pPr marL="246379" indent="-234315">
              <a:lnSpc>
                <a:spcPts val="2640"/>
              </a:lnSpc>
              <a:spcBef>
                <a:spcPts val="1045"/>
              </a:spcBef>
              <a:buClr>
                <a:srgbClr val="0083B7"/>
              </a:buClr>
              <a:buFont typeface="Wingdings"/>
              <a:buChar char=""/>
              <a:tabLst>
                <a:tab pos="247015" algn="l"/>
              </a:tabLst>
            </a:pPr>
            <a:r>
              <a:rPr sz="2400" spc="15" dirty="0">
                <a:latin typeface="Carlito"/>
                <a:cs typeface="Carlito"/>
              </a:rPr>
              <a:t>The </a:t>
            </a:r>
            <a:r>
              <a:rPr sz="2400" spc="5" dirty="0">
                <a:latin typeface="Carlito"/>
                <a:cs typeface="Carlito"/>
              </a:rPr>
              <a:t>OSI model </a:t>
            </a:r>
            <a:r>
              <a:rPr sz="2400" spc="10" dirty="0">
                <a:latin typeface="Carlito"/>
                <a:cs typeface="Carlito"/>
              </a:rPr>
              <a:t>consists </a:t>
            </a:r>
            <a:r>
              <a:rPr sz="2400" spc="5" dirty="0">
                <a:latin typeface="Carlito"/>
                <a:cs typeface="Carlito"/>
              </a:rPr>
              <a:t>of </a:t>
            </a:r>
            <a:r>
              <a:rPr sz="2400" dirty="0">
                <a:latin typeface="Carlito"/>
                <a:cs typeface="Carlito"/>
              </a:rPr>
              <a:t>7 </a:t>
            </a:r>
            <a:r>
              <a:rPr sz="2400" spc="-5" dirty="0">
                <a:latin typeface="Carlito"/>
                <a:cs typeface="Carlito"/>
              </a:rPr>
              <a:t>architectural layers </a:t>
            </a:r>
            <a:r>
              <a:rPr sz="2400" spc="-15" dirty="0">
                <a:latin typeface="Carlito"/>
                <a:cs typeface="Carlito"/>
              </a:rPr>
              <a:t>whereas</a:t>
            </a:r>
            <a:r>
              <a:rPr sz="2400" spc="-200" dirty="0">
                <a:latin typeface="Carlito"/>
                <a:cs typeface="Carlito"/>
              </a:rPr>
              <a:t> </a:t>
            </a:r>
            <a:r>
              <a:rPr sz="2400" spc="5" dirty="0">
                <a:latin typeface="Carlito"/>
                <a:cs typeface="Carlito"/>
              </a:rPr>
              <a:t>the</a:t>
            </a:r>
            <a:endParaRPr sz="2400" dirty="0">
              <a:latin typeface="Carlito"/>
              <a:cs typeface="Carlito"/>
            </a:endParaRPr>
          </a:p>
          <a:p>
            <a:pPr marL="246379">
              <a:lnSpc>
                <a:spcPts val="2640"/>
              </a:lnSpc>
            </a:pPr>
            <a:r>
              <a:rPr sz="2400" spc="20" dirty="0">
                <a:latin typeface="Carlito"/>
                <a:cs typeface="Carlito"/>
              </a:rPr>
              <a:t>TCP/IP </a:t>
            </a:r>
            <a:r>
              <a:rPr sz="2400" spc="5" dirty="0">
                <a:latin typeface="Carlito"/>
                <a:cs typeface="Carlito"/>
              </a:rPr>
              <a:t>only </a:t>
            </a:r>
            <a:r>
              <a:rPr sz="2400" spc="-5" dirty="0">
                <a:latin typeface="Carlito"/>
                <a:cs typeface="Carlito"/>
              </a:rPr>
              <a:t>has </a:t>
            </a:r>
            <a:r>
              <a:rPr sz="2400" dirty="0">
                <a:latin typeface="Carlito"/>
                <a:cs typeface="Carlito"/>
              </a:rPr>
              <a:t>4</a:t>
            </a:r>
            <a:r>
              <a:rPr sz="2400" spc="-215" dirty="0">
                <a:latin typeface="Carlito"/>
                <a:cs typeface="Carlito"/>
              </a:rPr>
              <a:t> </a:t>
            </a:r>
            <a:r>
              <a:rPr sz="2400" spc="-5" dirty="0">
                <a:latin typeface="Carlito"/>
                <a:cs typeface="Carlito"/>
              </a:rPr>
              <a:t>layers.</a:t>
            </a:r>
            <a:endParaRPr sz="2400" dirty="0">
              <a:latin typeface="Carlito"/>
              <a:cs typeface="Carlito"/>
            </a:endParaRPr>
          </a:p>
          <a:p>
            <a:pPr marL="246379" marR="5080" indent="-234315">
              <a:lnSpc>
                <a:spcPts val="2400"/>
              </a:lnSpc>
              <a:spcBef>
                <a:spcPts val="1530"/>
              </a:spcBef>
              <a:buClr>
                <a:srgbClr val="0083B7"/>
              </a:buClr>
              <a:buFont typeface="Wingdings"/>
              <a:buChar char=""/>
              <a:tabLst>
                <a:tab pos="247015" algn="l"/>
              </a:tabLst>
            </a:pPr>
            <a:r>
              <a:rPr sz="2400" spc="5" dirty="0">
                <a:latin typeface="Carlito"/>
                <a:cs typeface="Carlito"/>
              </a:rPr>
              <a:t>OSI </a:t>
            </a:r>
            <a:r>
              <a:rPr sz="2400" dirty="0">
                <a:latin typeface="Carlito"/>
                <a:cs typeface="Carlito"/>
              </a:rPr>
              <a:t>is a </a:t>
            </a:r>
            <a:r>
              <a:rPr sz="2400" spc="-5" dirty="0">
                <a:latin typeface="Carlito"/>
                <a:cs typeface="Carlito"/>
              </a:rPr>
              <a:t>reference </a:t>
            </a:r>
            <a:r>
              <a:rPr sz="2400" spc="5" dirty="0">
                <a:latin typeface="Carlito"/>
                <a:cs typeface="Carlito"/>
              </a:rPr>
              <a:t>model </a:t>
            </a:r>
            <a:r>
              <a:rPr sz="2400" spc="-5" dirty="0">
                <a:latin typeface="Carlito"/>
                <a:cs typeface="Carlito"/>
              </a:rPr>
              <a:t>and </a:t>
            </a:r>
            <a:r>
              <a:rPr sz="2400" spc="20" dirty="0">
                <a:latin typeface="Carlito"/>
                <a:cs typeface="Carlito"/>
              </a:rPr>
              <a:t>TCP/IP </a:t>
            </a:r>
            <a:r>
              <a:rPr sz="2400" dirty="0">
                <a:latin typeface="Carlito"/>
                <a:cs typeface="Carlito"/>
              </a:rPr>
              <a:t>is </a:t>
            </a:r>
            <a:r>
              <a:rPr sz="2400" spc="-15" dirty="0">
                <a:latin typeface="Carlito"/>
                <a:cs typeface="Carlito"/>
              </a:rPr>
              <a:t>an </a:t>
            </a:r>
            <a:r>
              <a:rPr sz="2400" dirty="0">
                <a:latin typeface="Carlito"/>
                <a:cs typeface="Carlito"/>
              </a:rPr>
              <a:t>implementation</a:t>
            </a:r>
            <a:r>
              <a:rPr sz="2400" spc="-315" dirty="0">
                <a:latin typeface="Carlito"/>
                <a:cs typeface="Carlito"/>
              </a:rPr>
              <a:t> </a:t>
            </a:r>
            <a:r>
              <a:rPr sz="2400" spc="5" dirty="0">
                <a:latin typeface="Carlito"/>
                <a:cs typeface="Carlito"/>
              </a:rPr>
              <a:t>of  OSI</a:t>
            </a:r>
            <a:r>
              <a:rPr sz="2400" spc="-40" dirty="0">
                <a:latin typeface="Carlito"/>
                <a:cs typeface="Carlito"/>
              </a:rPr>
              <a:t> </a:t>
            </a:r>
            <a:r>
              <a:rPr sz="2400" spc="5" dirty="0">
                <a:latin typeface="Carlito"/>
                <a:cs typeface="Carlito"/>
              </a:rPr>
              <a:t>model.</a:t>
            </a:r>
            <a:endParaRPr sz="2400" dirty="0">
              <a:latin typeface="Carlito"/>
              <a:cs typeface="Carlito"/>
            </a:endParaRPr>
          </a:p>
          <a:p>
            <a:pPr marL="246379" indent="-234315">
              <a:lnSpc>
                <a:spcPts val="2680"/>
              </a:lnSpc>
              <a:spcBef>
                <a:spcPts val="1045"/>
              </a:spcBef>
              <a:buClr>
                <a:srgbClr val="0083B7"/>
              </a:buClr>
              <a:buFont typeface="Wingdings"/>
              <a:buChar char=""/>
              <a:tabLst>
                <a:tab pos="247015" algn="l"/>
              </a:tabLst>
            </a:pPr>
            <a:r>
              <a:rPr sz="2400" spc="15" dirty="0">
                <a:latin typeface="Carlito"/>
                <a:cs typeface="Carlito"/>
              </a:rPr>
              <a:t>The </a:t>
            </a:r>
            <a:r>
              <a:rPr sz="2400" spc="5" dirty="0">
                <a:latin typeface="Carlito"/>
                <a:cs typeface="Carlito"/>
              </a:rPr>
              <a:t>OSI model however </a:t>
            </a:r>
            <a:r>
              <a:rPr sz="2400" dirty="0">
                <a:latin typeface="Carlito"/>
                <a:cs typeface="Carlito"/>
              </a:rPr>
              <a:t>is a "generic,</a:t>
            </a:r>
            <a:r>
              <a:rPr sz="2400" spc="-235" dirty="0">
                <a:latin typeface="Carlito"/>
                <a:cs typeface="Carlito"/>
              </a:rPr>
              <a:t> </a:t>
            </a:r>
            <a:r>
              <a:rPr sz="2400" spc="5" dirty="0">
                <a:latin typeface="Carlito"/>
                <a:cs typeface="Carlito"/>
              </a:rPr>
              <a:t>protocol-independent</a:t>
            </a:r>
            <a:endParaRPr sz="2400" dirty="0">
              <a:latin typeface="Carlito"/>
              <a:cs typeface="Carlito"/>
            </a:endParaRPr>
          </a:p>
          <a:p>
            <a:pPr marL="246379">
              <a:lnSpc>
                <a:spcPts val="2680"/>
              </a:lnSpc>
            </a:pPr>
            <a:r>
              <a:rPr sz="2400" spc="-5" dirty="0">
                <a:latin typeface="Carlito"/>
                <a:cs typeface="Carlito"/>
              </a:rPr>
              <a:t>standard.</a:t>
            </a:r>
            <a:endParaRPr sz="2400" dirty="0">
              <a:latin typeface="Carlito"/>
              <a:cs typeface="Carlito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33400" y="316102"/>
            <a:ext cx="8145780" cy="815975"/>
          </a:xfrm>
          <a:custGeom>
            <a:avLst/>
            <a:gdLst/>
            <a:ahLst/>
            <a:cxnLst/>
            <a:rect l="l" t="t" r="r" b="b"/>
            <a:pathLst>
              <a:path w="8145780" h="815975">
                <a:moveTo>
                  <a:pt x="8009508" y="0"/>
                </a:moveTo>
                <a:lnTo>
                  <a:pt x="135915" y="0"/>
                </a:lnTo>
                <a:lnTo>
                  <a:pt x="92958" y="6940"/>
                </a:lnTo>
                <a:lnTo>
                  <a:pt x="55648" y="26261"/>
                </a:lnTo>
                <a:lnTo>
                  <a:pt x="26225" y="55714"/>
                </a:lnTo>
                <a:lnTo>
                  <a:pt x="6929" y="93049"/>
                </a:lnTo>
                <a:lnTo>
                  <a:pt x="0" y="136017"/>
                </a:lnTo>
                <a:lnTo>
                  <a:pt x="0" y="679576"/>
                </a:lnTo>
                <a:lnTo>
                  <a:pt x="6929" y="722544"/>
                </a:lnTo>
                <a:lnTo>
                  <a:pt x="26225" y="759879"/>
                </a:lnTo>
                <a:lnTo>
                  <a:pt x="55648" y="789332"/>
                </a:lnTo>
                <a:lnTo>
                  <a:pt x="92958" y="808653"/>
                </a:lnTo>
                <a:lnTo>
                  <a:pt x="135915" y="815594"/>
                </a:lnTo>
                <a:lnTo>
                  <a:pt x="8009508" y="815594"/>
                </a:lnTo>
                <a:lnTo>
                  <a:pt x="8052463" y="808653"/>
                </a:lnTo>
                <a:lnTo>
                  <a:pt x="8089766" y="789332"/>
                </a:lnTo>
                <a:lnTo>
                  <a:pt x="8119182" y="759879"/>
                </a:lnTo>
                <a:lnTo>
                  <a:pt x="8138471" y="722544"/>
                </a:lnTo>
                <a:lnTo>
                  <a:pt x="8145399" y="679576"/>
                </a:lnTo>
                <a:lnTo>
                  <a:pt x="8145399" y="136017"/>
                </a:lnTo>
                <a:lnTo>
                  <a:pt x="8138471" y="93049"/>
                </a:lnTo>
                <a:lnTo>
                  <a:pt x="8119182" y="55714"/>
                </a:lnTo>
                <a:lnTo>
                  <a:pt x="8089766" y="26261"/>
                </a:lnTo>
                <a:lnTo>
                  <a:pt x="8052463" y="6940"/>
                </a:lnTo>
                <a:lnTo>
                  <a:pt x="8009508" y="0"/>
                </a:lnTo>
                <a:close/>
              </a:path>
            </a:pathLst>
          </a:custGeom>
          <a:solidFill>
            <a:srgbClr val="0061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xmlns="" id="{251F82D8-C08C-47F4-BACA-359BC4897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384" y="437515"/>
            <a:ext cx="7809230" cy="984885"/>
          </a:xfrm>
        </p:spPr>
        <p:txBody>
          <a:bodyPr/>
          <a:lstStyle/>
          <a:p>
            <a:r>
              <a:rPr lang="en-US" sz="3200" spc="5" dirty="0">
                <a:latin typeface="Carlito"/>
                <a:cs typeface="Carlito"/>
              </a:rPr>
              <a:t>OSI model vs TCP/IP model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3400" y="316102"/>
            <a:ext cx="8145780" cy="815975"/>
          </a:xfrm>
          <a:custGeom>
            <a:avLst/>
            <a:gdLst/>
            <a:ahLst/>
            <a:cxnLst/>
            <a:rect l="l" t="t" r="r" b="b"/>
            <a:pathLst>
              <a:path w="8145780" h="815975">
                <a:moveTo>
                  <a:pt x="8009508" y="0"/>
                </a:moveTo>
                <a:lnTo>
                  <a:pt x="135915" y="0"/>
                </a:lnTo>
                <a:lnTo>
                  <a:pt x="92958" y="6940"/>
                </a:lnTo>
                <a:lnTo>
                  <a:pt x="55648" y="26261"/>
                </a:lnTo>
                <a:lnTo>
                  <a:pt x="26225" y="55714"/>
                </a:lnTo>
                <a:lnTo>
                  <a:pt x="6929" y="93049"/>
                </a:lnTo>
                <a:lnTo>
                  <a:pt x="0" y="136017"/>
                </a:lnTo>
                <a:lnTo>
                  <a:pt x="0" y="679576"/>
                </a:lnTo>
                <a:lnTo>
                  <a:pt x="6929" y="722544"/>
                </a:lnTo>
                <a:lnTo>
                  <a:pt x="26225" y="759879"/>
                </a:lnTo>
                <a:lnTo>
                  <a:pt x="55648" y="789332"/>
                </a:lnTo>
                <a:lnTo>
                  <a:pt x="92958" y="808653"/>
                </a:lnTo>
                <a:lnTo>
                  <a:pt x="135915" y="815594"/>
                </a:lnTo>
                <a:lnTo>
                  <a:pt x="8009508" y="815594"/>
                </a:lnTo>
                <a:lnTo>
                  <a:pt x="8052463" y="808653"/>
                </a:lnTo>
                <a:lnTo>
                  <a:pt x="8089766" y="789332"/>
                </a:lnTo>
                <a:lnTo>
                  <a:pt x="8119182" y="759879"/>
                </a:lnTo>
                <a:lnTo>
                  <a:pt x="8138471" y="722544"/>
                </a:lnTo>
                <a:lnTo>
                  <a:pt x="8145399" y="679576"/>
                </a:lnTo>
                <a:lnTo>
                  <a:pt x="8145399" y="136017"/>
                </a:lnTo>
                <a:lnTo>
                  <a:pt x="8138471" y="93049"/>
                </a:lnTo>
                <a:lnTo>
                  <a:pt x="8119182" y="55714"/>
                </a:lnTo>
                <a:lnTo>
                  <a:pt x="8089766" y="26261"/>
                </a:lnTo>
                <a:lnTo>
                  <a:pt x="8052463" y="6940"/>
                </a:lnTo>
                <a:lnTo>
                  <a:pt x="8009508" y="0"/>
                </a:lnTo>
                <a:close/>
              </a:path>
            </a:pathLst>
          </a:custGeom>
          <a:solidFill>
            <a:srgbClr val="0061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90880" y="407035"/>
            <a:ext cx="3493770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spc="-30" dirty="0"/>
              <a:t>Broadcast</a:t>
            </a:r>
            <a:r>
              <a:rPr sz="3600" spc="50" dirty="0"/>
              <a:t> </a:t>
            </a:r>
            <a:r>
              <a:rPr sz="3600" spc="-10" dirty="0"/>
              <a:t>Domain</a:t>
            </a:r>
            <a:endParaRPr sz="36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D3A0C17-8533-42AB-B6CC-F0D3D6270A1F}"/>
              </a:ext>
            </a:extLst>
          </p:cNvPr>
          <p:cNvSpPr txBox="1"/>
          <p:nvPr/>
        </p:nvSpPr>
        <p:spPr>
          <a:xfrm>
            <a:off x="609600" y="1561309"/>
            <a:ext cx="8145780" cy="37353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46379" marR="237490" indent="-234315">
              <a:lnSpc>
                <a:spcPts val="3200"/>
              </a:lnSpc>
              <a:spcBef>
                <a:spcPts val="340"/>
              </a:spcBef>
              <a:buClr>
                <a:srgbClr val="0083B7"/>
              </a:buClr>
              <a:buFont typeface="Wingdings"/>
              <a:buChar char=""/>
              <a:tabLst>
                <a:tab pos="247015" algn="l"/>
              </a:tabLst>
            </a:pPr>
            <a:r>
              <a:rPr lang="en-US" sz="2800" dirty="0">
                <a:latin typeface="Carlito"/>
                <a:cs typeface="Carlito"/>
              </a:rPr>
              <a:t>A </a:t>
            </a:r>
            <a:r>
              <a:rPr lang="en-US" sz="2800" spc="-5" dirty="0">
                <a:latin typeface="Carlito"/>
                <a:cs typeface="Carlito"/>
              </a:rPr>
              <a:t>broadcast </a:t>
            </a:r>
            <a:r>
              <a:rPr lang="en-US" sz="2800" spc="-10" dirty="0">
                <a:latin typeface="Carlito"/>
                <a:cs typeface="Carlito"/>
              </a:rPr>
              <a:t>domain </a:t>
            </a:r>
            <a:r>
              <a:rPr lang="en-US" sz="2800" dirty="0">
                <a:latin typeface="Carlito"/>
                <a:cs typeface="Carlito"/>
              </a:rPr>
              <a:t>is </a:t>
            </a:r>
            <a:r>
              <a:rPr lang="en-US" sz="2800" spc="-5" dirty="0">
                <a:latin typeface="Carlito"/>
                <a:cs typeface="Carlito"/>
              </a:rPr>
              <a:t>the </a:t>
            </a:r>
            <a:r>
              <a:rPr lang="en-US" sz="2800" spc="-20" dirty="0">
                <a:latin typeface="Carlito"/>
                <a:cs typeface="Carlito"/>
              </a:rPr>
              <a:t>extend of </a:t>
            </a:r>
            <a:r>
              <a:rPr lang="en-US" sz="2800" spc="-5" dirty="0">
                <a:latin typeface="Carlito"/>
                <a:cs typeface="Carlito"/>
              </a:rPr>
              <a:t>the </a:t>
            </a:r>
            <a:r>
              <a:rPr lang="en-US" sz="2800" spc="-15" dirty="0">
                <a:latin typeface="Carlito"/>
                <a:cs typeface="Carlito"/>
              </a:rPr>
              <a:t>network  </a:t>
            </a:r>
            <a:r>
              <a:rPr lang="en-US" sz="2800" spc="-20" dirty="0">
                <a:latin typeface="Carlito"/>
                <a:cs typeface="Carlito"/>
              </a:rPr>
              <a:t>where </a:t>
            </a:r>
            <a:r>
              <a:rPr lang="en-US" sz="2800" dirty="0">
                <a:latin typeface="Carlito"/>
                <a:cs typeface="Carlito"/>
              </a:rPr>
              <a:t>a </a:t>
            </a:r>
            <a:r>
              <a:rPr lang="en-US" sz="2800" spc="-5" dirty="0">
                <a:latin typeface="Carlito"/>
                <a:cs typeface="Carlito"/>
              </a:rPr>
              <a:t>broadcast </a:t>
            </a:r>
            <a:r>
              <a:rPr lang="en-US" sz="2800" spc="5" dirty="0">
                <a:latin typeface="Carlito"/>
                <a:cs typeface="Carlito"/>
              </a:rPr>
              <a:t>frame </a:t>
            </a:r>
            <a:r>
              <a:rPr lang="en-US" sz="2800" spc="10" dirty="0">
                <a:latin typeface="Carlito"/>
                <a:cs typeface="Carlito"/>
              </a:rPr>
              <a:t>can </a:t>
            </a:r>
            <a:r>
              <a:rPr lang="en-US" sz="2800" spc="-15" dirty="0">
                <a:latin typeface="Carlito"/>
                <a:cs typeface="Carlito"/>
              </a:rPr>
              <a:t>be</a:t>
            </a:r>
            <a:r>
              <a:rPr lang="en-US" sz="2800" spc="75" dirty="0">
                <a:latin typeface="Carlito"/>
                <a:cs typeface="Carlito"/>
              </a:rPr>
              <a:t> </a:t>
            </a:r>
            <a:r>
              <a:rPr lang="en-US" sz="2800" spc="-20" dirty="0">
                <a:latin typeface="Carlito"/>
                <a:cs typeface="Carlito"/>
              </a:rPr>
              <a:t>heard.</a:t>
            </a:r>
            <a:endParaRPr lang="en-US" sz="2800" dirty="0">
              <a:latin typeface="Carlito"/>
              <a:cs typeface="Carlito"/>
            </a:endParaRPr>
          </a:p>
          <a:p>
            <a:pPr marL="815975" marR="169545" lvl="1" indent="-346075">
              <a:lnSpc>
                <a:spcPts val="2730"/>
              </a:lnSpc>
              <a:spcBef>
                <a:spcPts val="1025"/>
              </a:spcBef>
              <a:buClr>
                <a:srgbClr val="0083B7"/>
              </a:buClr>
              <a:buFont typeface="Courier New"/>
              <a:buChar char="o"/>
              <a:tabLst>
                <a:tab pos="816610" algn="l"/>
              </a:tabLst>
            </a:pPr>
            <a:r>
              <a:rPr lang="en-US" sz="2400" dirty="0">
                <a:latin typeface="Carlito"/>
                <a:cs typeface="Carlito"/>
              </a:rPr>
              <a:t>Switches </a:t>
            </a:r>
            <a:r>
              <a:rPr lang="en-US" sz="2400" spc="-20" dirty="0">
                <a:latin typeface="Carlito"/>
                <a:cs typeface="Carlito"/>
              </a:rPr>
              <a:t>forward </a:t>
            </a:r>
            <a:r>
              <a:rPr lang="en-US" sz="2400" spc="-5" dirty="0">
                <a:latin typeface="Carlito"/>
                <a:cs typeface="Carlito"/>
              </a:rPr>
              <a:t>broadcast </a:t>
            </a:r>
            <a:r>
              <a:rPr lang="en-US" sz="2400" spc="-15" dirty="0">
                <a:latin typeface="Carlito"/>
                <a:cs typeface="Carlito"/>
              </a:rPr>
              <a:t>frames </a:t>
            </a:r>
            <a:r>
              <a:rPr lang="en-US" sz="2400" dirty="0">
                <a:latin typeface="Carlito"/>
                <a:cs typeface="Carlito"/>
              </a:rPr>
              <a:t>to </a:t>
            </a:r>
            <a:r>
              <a:rPr lang="en-US" sz="2400" spc="-10" dirty="0">
                <a:latin typeface="Carlito"/>
                <a:cs typeface="Carlito"/>
              </a:rPr>
              <a:t>all </a:t>
            </a:r>
            <a:r>
              <a:rPr lang="en-US" sz="2400" dirty="0">
                <a:latin typeface="Carlito"/>
                <a:cs typeface="Carlito"/>
              </a:rPr>
              <a:t>ports;  </a:t>
            </a:r>
            <a:r>
              <a:rPr lang="en-US" sz="2400" spc="-5" dirty="0">
                <a:latin typeface="Carlito"/>
                <a:cs typeface="Carlito"/>
              </a:rPr>
              <a:t>therefore, </a:t>
            </a:r>
            <a:r>
              <a:rPr lang="en-US" sz="2400" dirty="0">
                <a:latin typeface="Carlito"/>
                <a:cs typeface="Carlito"/>
              </a:rPr>
              <a:t>switches </a:t>
            </a:r>
            <a:r>
              <a:rPr lang="en-US" sz="2400" spc="10" dirty="0">
                <a:latin typeface="Carlito"/>
                <a:cs typeface="Carlito"/>
              </a:rPr>
              <a:t>do not </a:t>
            </a:r>
            <a:r>
              <a:rPr lang="en-US" sz="2400" spc="-10" dirty="0">
                <a:latin typeface="Carlito"/>
                <a:cs typeface="Carlito"/>
              </a:rPr>
              <a:t>break </a:t>
            </a:r>
            <a:r>
              <a:rPr lang="en-US" sz="2400" spc="-5" dirty="0">
                <a:latin typeface="Carlito"/>
                <a:cs typeface="Carlito"/>
              </a:rPr>
              <a:t>broadcast</a:t>
            </a:r>
            <a:r>
              <a:rPr lang="en-US" sz="2400" spc="-55" dirty="0">
                <a:latin typeface="Carlito"/>
                <a:cs typeface="Carlito"/>
              </a:rPr>
              <a:t> </a:t>
            </a:r>
            <a:r>
              <a:rPr lang="en-US" sz="2400" spc="5" dirty="0">
                <a:latin typeface="Carlito"/>
                <a:cs typeface="Carlito"/>
              </a:rPr>
              <a:t>domains.</a:t>
            </a:r>
            <a:endParaRPr lang="en-US" sz="2400" dirty="0">
              <a:latin typeface="Carlito"/>
              <a:cs typeface="Carlito"/>
            </a:endParaRPr>
          </a:p>
          <a:p>
            <a:pPr marL="815975" lvl="1" indent="-346075">
              <a:lnSpc>
                <a:spcPts val="2800"/>
              </a:lnSpc>
              <a:spcBef>
                <a:spcPts val="815"/>
              </a:spcBef>
              <a:buClr>
                <a:srgbClr val="0083B7"/>
              </a:buClr>
              <a:buFont typeface="Courier New"/>
              <a:buChar char="o"/>
              <a:tabLst>
                <a:tab pos="816610" algn="l"/>
              </a:tabLst>
            </a:pPr>
            <a:r>
              <a:rPr lang="en-US" sz="2400" spc="-10" dirty="0">
                <a:latin typeface="Carlito"/>
                <a:cs typeface="Carlito"/>
              </a:rPr>
              <a:t>All </a:t>
            </a:r>
            <a:r>
              <a:rPr lang="en-US" sz="2400" spc="-5" dirty="0">
                <a:latin typeface="Carlito"/>
                <a:cs typeface="Carlito"/>
              </a:rPr>
              <a:t>ports </a:t>
            </a:r>
            <a:r>
              <a:rPr lang="en-US" sz="2400" spc="5" dirty="0">
                <a:latin typeface="Carlito"/>
                <a:cs typeface="Carlito"/>
              </a:rPr>
              <a:t>of </a:t>
            </a:r>
            <a:r>
              <a:rPr lang="en-US" sz="2400" dirty="0">
                <a:latin typeface="Carlito"/>
                <a:cs typeface="Carlito"/>
              </a:rPr>
              <a:t>a switch, </a:t>
            </a:r>
            <a:r>
              <a:rPr lang="en-US" sz="2400" spc="-10" dirty="0">
                <a:latin typeface="Carlito"/>
                <a:cs typeface="Carlito"/>
              </a:rPr>
              <a:t>with </a:t>
            </a:r>
            <a:r>
              <a:rPr lang="en-US" sz="2400" dirty="0">
                <a:latin typeface="Carlito"/>
                <a:cs typeface="Carlito"/>
              </a:rPr>
              <a:t>its default</a:t>
            </a:r>
            <a:r>
              <a:rPr lang="en-US" sz="2400" spc="-55" dirty="0">
                <a:latin typeface="Carlito"/>
                <a:cs typeface="Carlito"/>
              </a:rPr>
              <a:t> </a:t>
            </a:r>
            <a:r>
              <a:rPr lang="en-US" sz="2400" dirty="0">
                <a:latin typeface="Carlito"/>
                <a:cs typeface="Carlito"/>
              </a:rPr>
              <a:t>configuration,</a:t>
            </a:r>
          </a:p>
          <a:p>
            <a:pPr marL="815975">
              <a:lnSpc>
                <a:spcPts val="2800"/>
              </a:lnSpc>
            </a:pPr>
            <a:r>
              <a:rPr lang="en-US" sz="2400" spc="10" dirty="0">
                <a:latin typeface="Carlito"/>
                <a:cs typeface="Carlito"/>
              </a:rPr>
              <a:t>belong </a:t>
            </a:r>
            <a:r>
              <a:rPr lang="en-US" sz="2400" dirty="0">
                <a:latin typeface="Carlito"/>
                <a:cs typeface="Carlito"/>
              </a:rPr>
              <a:t>to </a:t>
            </a:r>
            <a:r>
              <a:rPr lang="en-US" sz="2400" spc="5" dirty="0">
                <a:latin typeface="Carlito"/>
                <a:cs typeface="Carlito"/>
              </a:rPr>
              <a:t>the </a:t>
            </a:r>
            <a:r>
              <a:rPr lang="en-US" sz="2400" spc="-5" dirty="0">
                <a:latin typeface="Carlito"/>
                <a:cs typeface="Carlito"/>
              </a:rPr>
              <a:t>same broadcast</a:t>
            </a:r>
            <a:r>
              <a:rPr lang="en-US" sz="2400" spc="-175" dirty="0">
                <a:latin typeface="Carlito"/>
                <a:cs typeface="Carlito"/>
              </a:rPr>
              <a:t> </a:t>
            </a:r>
            <a:r>
              <a:rPr lang="en-US" sz="2400" spc="5" dirty="0">
                <a:latin typeface="Carlito"/>
                <a:cs typeface="Carlito"/>
              </a:rPr>
              <a:t>domain.</a:t>
            </a:r>
            <a:endParaRPr lang="en-US" sz="2400" dirty="0">
              <a:latin typeface="Carlito"/>
              <a:cs typeface="Carlito"/>
            </a:endParaRPr>
          </a:p>
          <a:p>
            <a:pPr marL="815975" marR="5080" lvl="1" indent="-346075">
              <a:lnSpc>
                <a:spcPct val="94600"/>
              </a:lnSpc>
              <a:spcBef>
                <a:spcPts val="1045"/>
              </a:spcBef>
              <a:buClr>
                <a:srgbClr val="0083B7"/>
              </a:buClr>
              <a:buFont typeface="Courier New"/>
              <a:buChar char="o"/>
              <a:tabLst>
                <a:tab pos="816610" algn="l"/>
              </a:tabLst>
            </a:pPr>
            <a:r>
              <a:rPr lang="en-US" sz="2400" spc="15" dirty="0">
                <a:latin typeface="Carlito"/>
                <a:cs typeface="Carlito"/>
              </a:rPr>
              <a:t>If </a:t>
            </a:r>
            <a:r>
              <a:rPr lang="en-US" sz="2400" spc="-15" dirty="0">
                <a:latin typeface="Carlito"/>
                <a:cs typeface="Carlito"/>
              </a:rPr>
              <a:t>two </a:t>
            </a:r>
            <a:r>
              <a:rPr lang="en-US" sz="2400" spc="5" dirty="0">
                <a:latin typeface="Carlito"/>
                <a:cs typeface="Carlito"/>
              </a:rPr>
              <a:t>or </a:t>
            </a:r>
            <a:r>
              <a:rPr lang="en-US" sz="2400" spc="-5" dirty="0">
                <a:latin typeface="Carlito"/>
                <a:cs typeface="Carlito"/>
              </a:rPr>
              <a:t>more </a:t>
            </a:r>
            <a:r>
              <a:rPr lang="en-US" sz="2400" dirty="0">
                <a:latin typeface="Carlito"/>
                <a:cs typeface="Carlito"/>
              </a:rPr>
              <a:t>switches </a:t>
            </a:r>
            <a:r>
              <a:rPr lang="en-US" sz="2400" spc="-25" dirty="0">
                <a:latin typeface="Carlito"/>
                <a:cs typeface="Carlito"/>
              </a:rPr>
              <a:t>are </a:t>
            </a:r>
            <a:r>
              <a:rPr lang="en-US" sz="2400" spc="10" dirty="0">
                <a:latin typeface="Carlito"/>
                <a:cs typeface="Carlito"/>
              </a:rPr>
              <a:t>connected, </a:t>
            </a:r>
            <a:r>
              <a:rPr lang="en-US" sz="2400" spc="-5" dirty="0">
                <a:latin typeface="Carlito"/>
                <a:cs typeface="Carlito"/>
              </a:rPr>
              <a:t>broadcasts </a:t>
            </a:r>
            <a:r>
              <a:rPr lang="en-US" sz="2400" spc="-25" dirty="0">
                <a:latin typeface="Carlito"/>
                <a:cs typeface="Carlito"/>
              </a:rPr>
              <a:t>are  </a:t>
            </a:r>
            <a:r>
              <a:rPr lang="en-US" sz="2400" spc="-15" dirty="0">
                <a:latin typeface="Carlito"/>
                <a:cs typeface="Carlito"/>
              </a:rPr>
              <a:t>forwarded </a:t>
            </a:r>
            <a:r>
              <a:rPr lang="en-US" sz="2400" dirty="0">
                <a:latin typeface="Carlito"/>
                <a:cs typeface="Carlito"/>
              </a:rPr>
              <a:t>to </a:t>
            </a:r>
            <a:r>
              <a:rPr lang="en-US" sz="2400" spc="-10" dirty="0">
                <a:latin typeface="Carlito"/>
                <a:cs typeface="Carlito"/>
              </a:rPr>
              <a:t>all </a:t>
            </a:r>
            <a:r>
              <a:rPr lang="en-US" sz="2400" spc="-5" dirty="0">
                <a:latin typeface="Carlito"/>
                <a:cs typeface="Carlito"/>
              </a:rPr>
              <a:t>ports </a:t>
            </a:r>
            <a:r>
              <a:rPr lang="en-US" sz="2400" spc="5" dirty="0">
                <a:latin typeface="Carlito"/>
                <a:cs typeface="Carlito"/>
              </a:rPr>
              <a:t>of </a:t>
            </a:r>
            <a:r>
              <a:rPr lang="en-US" sz="2400" spc="-10" dirty="0">
                <a:latin typeface="Carlito"/>
                <a:cs typeface="Carlito"/>
              </a:rPr>
              <a:t>all </a:t>
            </a:r>
            <a:r>
              <a:rPr lang="en-US" sz="2400" spc="5" dirty="0">
                <a:latin typeface="Carlito"/>
                <a:cs typeface="Carlito"/>
              </a:rPr>
              <a:t>switches, except </a:t>
            </a:r>
            <a:r>
              <a:rPr lang="en-US" sz="2400" dirty="0">
                <a:latin typeface="Carlito"/>
                <a:cs typeface="Carlito"/>
              </a:rPr>
              <a:t>for </a:t>
            </a:r>
            <a:r>
              <a:rPr lang="en-US" sz="2400" spc="5" dirty="0">
                <a:latin typeface="Carlito"/>
                <a:cs typeface="Carlito"/>
              </a:rPr>
              <a:t>the  </a:t>
            </a:r>
            <a:r>
              <a:rPr lang="en-US" sz="2400" spc="-5" dirty="0">
                <a:latin typeface="Carlito"/>
                <a:cs typeface="Carlito"/>
              </a:rPr>
              <a:t>port that originally </a:t>
            </a:r>
            <a:r>
              <a:rPr lang="en-US" sz="2400" dirty="0">
                <a:latin typeface="Carlito"/>
                <a:cs typeface="Carlito"/>
              </a:rPr>
              <a:t>received </a:t>
            </a:r>
            <a:r>
              <a:rPr lang="en-US" sz="2400" spc="5" dirty="0">
                <a:latin typeface="Carlito"/>
                <a:cs typeface="Carlito"/>
              </a:rPr>
              <a:t>the</a:t>
            </a:r>
            <a:r>
              <a:rPr lang="en-US" sz="2400" spc="-95" dirty="0">
                <a:latin typeface="Carlito"/>
                <a:cs typeface="Carlito"/>
              </a:rPr>
              <a:t> </a:t>
            </a:r>
            <a:r>
              <a:rPr lang="en-US" sz="2400" spc="-5" dirty="0">
                <a:latin typeface="Carlito"/>
                <a:cs typeface="Carlito"/>
              </a:rPr>
              <a:t>broadcast.</a:t>
            </a:r>
            <a:endParaRPr lang="en-US" sz="2400" dirty="0"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243651862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3400" y="316102"/>
            <a:ext cx="8145780" cy="815975"/>
          </a:xfrm>
          <a:custGeom>
            <a:avLst/>
            <a:gdLst/>
            <a:ahLst/>
            <a:cxnLst/>
            <a:rect l="l" t="t" r="r" b="b"/>
            <a:pathLst>
              <a:path w="8145780" h="815975">
                <a:moveTo>
                  <a:pt x="8009508" y="0"/>
                </a:moveTo>
                <a:lnTo>
                  <a:pt x="135915" y="0"/>
                </a:lnTo>
                <a:lnTo>
                  <a:pt x="92958" y="6940"/>
                </a:lnTo>
                <a:lnTo>
                  <a:pt x="55648" y="26261"/>
                </a:lnTo>
                <a:lnTo>
                  <a:pt x="26225" y="55714"/>
                </a:lnTo>
                <a:lnTo>
                  <a:pt x="6929" y="93049"/>
                </a:lnTo>
                <a:lnTo>
                  <a:pt x="0" y="136017"/>
                </a:lnTo>
                <a:lnTo>
                  <a:pt x="0" y="679576"/>
                </a:lnTo>
                <a:lnTo>
                  <a:pt x="6929" y="722544"/>
                </a:lnTo>
                <a:lnTo>
                  <a:pt x="26225" y="759879"/>
                </a:lnTo>
                <a:lnTo>
                  <a:pt x="55648" y="789332"/>
                </a:lnTo>
                <a:lnTo>
                  <a:pt x="92958" y="808653"/>
                </a:lnTo>
                <a:lnTo>
                  <a:pt x="135915" y="815594"/>
                </a:lnTo>
                <a:lnTo>
                  <a:pt x="8009508" y="815594"/>
                </a:lnTo>
                <a:lnTo>
                  <a:pt x="8052463" y="808653"/>
                </a:lnTo>
                <a:lnTo>
                  <a:pt x="8089766" y="789332"/>
                </a:lnTo>
                <a:lnTo>
                  <a:pt x="8119182" y="759879"/>
                </a:lnTo>
                <a:lnTo>
                  <a:pt x="8138471" y="722544"/>
                </a:lnTo>
                <a:lnTo>
                  <a:pt x="8145399" y="679576"/>
                </a:lnTo>
                <a:lnTo>
                  <a:pt x="8145399" y="136017"/>
                </a:lnTo>
                <a:lnTo>
                  <a:pt x="8138471" y="93049"/>
                </a:lnTo>
                <a:lnTo>
                  <a:pt x="8119182" y="55714"/>
                </a:lnTo>
                <a:lnTo>
                  <a:pt x="8089766" y="26261"/>
                </a:lnTo>
                <a:lnTo>
                  <a:pt x="8052463" y="6940"/>
                </a:lnTo>
                <a:lnTo>
                  <a:pt x="8009508" y="0"/>
                </a:lnTo>
                <a:close/>
              </a:path>
            </a:pathLst>
          </a:custGeom>
          <a:solidFill>
            <a:srgbClr val="0061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90880" y="407035"/>
            <a:ext cx="7233284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spc="-5" dirty="0"/>
              <a:t>Collision </a:t>
            </a:r>
            <a:r>
              <a:rPr sz="3600" spc="-10" dirty="0"/>
              <a:t>Domain </a:t>
            </a:r>
            <a:r>
              <a:rPr sz="3600" dirty="0"/>
              <a:t>&amp; </a:t>
            </a:r>
            <a:r>
              <a:rPr sz="3600" spc="-30" dirty="0"/>
              <a:t>Broadcast</a:t>
            </a:r>
            <a:r>
              <a:rPr sz="3600" spc="180" dirty="0"/>
              <a:t> </a:t>
            </a:r>
            <a:r>
              <a:rPr sz="3600" spc="-10" dirty="0"/>
              <a:t>Domain</a:t>
            </a:r>
            <a:endParaRPr sz="3600"/>
          </a:p>
        </p:txBody>
      </p:sp>
      <p:sp>
        <p:nvSpPr>
          <p:cNvPr id="4" name="object 4"/>
          <p:cNvSpPr/>
          <p:nvPr/>
        </p:nvSpPr>
        <p:spPr>
          <a:xfrm>
            <a:off x="228600" y="1600200"/>
            <a:ext cx="8686799" cy="48507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3400" y="316102"/>
            <a:ext cx="8145780" cy="815975"/>
          </a:xfrm>
          <a:custGeom>
            <a:avLst/>
            <a:gdLst/>
            <a:ahLst/>
            <a:cxnLst/>
            <a:rect l="l" t="t" r="r" b="b"/>
            <a:pathLst>
              <a:path w="8145780" h="815975">
                <a:moveTo>
                  <a:pt x="8009508" y="0"/>
                </a:moveTo>
                <a:lnTo>
                  <a:pt x="135915" y="0"/>
                </a:lnTo>
                <a:lnTo>
                  <a:pt x="92958" y="6940"/>
                </a:lnTo>
                <a:lnTo>
                  <a:pt x="55648" y="26261"/>
                </a:lnTo>
                <a:lnTo>
                  <a:pt x="26225" y="55714"/>
                </a:lnTo>
                <a:lnTo>
                  <a:pt x="6929" y="93049"/>
                </a:lnTo>
                <a:lnTo>
                  <a:pt x="0" y="136017"/>
                </a:lnTo>
                <a:lnTo>
                  <a:pt x="0" y="679576"/>
                </a:lnTo>
                <a:lnTo>
                  <a:pt x="6929" y="722544"/>
                </a:lnTo>
                <a:lnTo>
                  <a:pt x="26225" y="759879"/>
                </a:lnTo>
                <a:lnTo>
                  <a:pt x="55648" y="789332"/>
                </a:lnTo>
                <a:lnTo>
                  <a:pt x="92958" y="808653"/>
                </a:lnTo>
                <a:lnTo>
                  <a:pt x="135915" y="815594"/>
                </a:lnTo>
                <a:lnTo>
                  <a:pt x="8009508" y="815594"/>
                </a:lnTo>
                <a:lnTo>
                  <a:pt x="8052463" y="808653"/>
                </a:lnTo>
                <a:lnTo>
                  <a:pt x="8089766" y="789332"/>
                </a:lnTo>
                <a:lnTo>
                  <a:pt x="8119182" y="759879"/>
                </a:lnTo>
                <a:lnTo>
                  <a:pt x="8138471" y="722544"/>
                </a:lnTo>
                <a:lnTo>
                  <a:pt x="8145399" y="679576"/>
                </a:lnTo>
                <a:lnTo>
                  <a:pt x="8145399" y="136017"/>
                </a:lnTo>
                <a:lnTo>
                  <a:pt x="8138471" y="93049"/>
                </a:lnTo>
                <a:lnTo>
                  <a:pt x="8119182" y="55714"/>
                </a:lnTo>
                <a:lnTo>
                  <a:pt x="8089766" y="26261"/>
                </a:lnTo>
                <a:lnTo>
                  <a:pt x="8052463" y="6940"/>
                </a:lnTo>
                <a:lnTo>
                  <a:pt x="8009508" y="0"/>
                </a:lnTo>
                <a:close/>
              </a:path>
            </a:pathLst>
          </a:custGeom>
          <a:solidFill>
            <a:srgbClr val="0061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90880" y="407035"/>
            <a:ext cx="7233284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spc="-5" dirty="0"/>
              <a:t>Collision </a:t>
            </a:r>
            <a:r>
              <a:rPr sz="3600" spc="-10" dirty="0"/>
              <a:t>Domain </a:t>
            </a:r>
            <a:r>
              <a:rPr sz="3600" dirty="0"/>
              <a:t>&amp; </a:t>
            </a:r>
            <a:r>
              <a:rPr sz="3600" spc="-30" dirty="0"/>
              <a:t>Broadcast</a:t>
            </a:r>
            <a:r>
              <a:rPr sz="3600" spc="180" dirty="0"/>
              <a:t> </a:t>
            </a:r>
            <a:r>
              <a:rPr sz="3600" spc="-10" dirty="0"/>
              <a:t>Domain</a:t>
            </a:r>
            <a:endParaRPr sz="3600"/>
          </a:p>
        </p:txBody>
      </p:sp>
      <p:sp>
        <p:nvSpPr>
          <p:cNvPr id="4" name="object 4"/>
          <p:cNvSpPr/>
          <p:nvPr/>
        </p:nvSpPr>
        <p:spPr>
          <a:xfrm>
            <a:off x="381001" y="1524000"/>
            <a:ext cx="8534400" cy="49269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46170" y="2699067"/>
            <a:ext cx="2463165" cy="14903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9600" b="1" dirty="0">
                <a:solidFill>
                  <a:srgbClr val="C00000"/>
                </a:solidFill>
                <a:latin typeface="Carlito"/>
                <a:cs typeface="Carlito"/>
              </a:rPr>
              <a:t>Q&amp;A</a:t>
            </a:r>
            <a:endParaRPr sz="9600"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33222719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0990" y="1409177"/>
            <a:ext cx="8610600" cy="50652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33400" y="316102"/>
            <a:ext cx="8145780" cy="815975"/>
          </a:xfrm>
          <a:custGeom>
            <a:avLst/>
            <a:gdLst/>
            <a:ahLst/>
            <a:cxnLst/>
            <a:rect l="l" t="t" r="r" b="b"/>
            <a:pathLst>
              <a:path w="8145780" h="815975">
                <a:moveTo>
                  <a:pt x="8009508" y="0"/>
                </a:moveTo>
                <a:lnTo>
                  <a:pt x="135915" y="0"/>
                </a:lnTo>
                <a:lnTo>
                  <a:pt x="92958" y="6940"/>
                </a:lnTo>
                <a:lnTo>
                  <a:pt x="55648" y="26261"/>
                </a:lnTo>
                <a:lnTo>
                  <a:pt x="26225" y="55714"/>
                </a:lnTo>
                <a:lnTo>
                  <a:pt x="6929" y="93049"/>
                </a:lnTo>
                <a:lnTo>
                  <a:pt x="0" y="136017"/>
                </a:lnTo>
                <a:lnTo>
                  <a:pt x="0" y="679576"/>
                </a:lnTo>
                <a:lnTo>
                  <a:pt x="6929" y="722544"/>
                </a:lnTo>
                <a:lnTo>
                  <a:pt x="26225" y="759879"/>
                </a:lnTo>
                <a:lnTo>
                  <a:pt x="55648" y="789332"/>
                </a:lnTo>
                <a:lnTo>
                  <a:pt x="92958" y="808653"/>
                </a:lnTo>
                <a:lnTo>
                  <a:pt x="135915" y="815594"/>
                </a:lnTo>
                <a:lnTo>
                  <a:pt x="8009508" y="815594"/>
                </a:lnTo>
                <a:lnTo>
                  <a:pt x="8052463" y="808653"/>
                </a:lnTo>
                <a:lnTo>
                  <a:pt x="8089766" y="789332"/>
                </a:lnTo>
                <a:lnTo>
                  <a:pt x="8119182" y="759879"/>
                </a:lnTo>
                <a:lnTo>
                  <a:pt x="8138471" y="722544"/>
                </a:lnTo>
                <a:lnTo>
                  <a:pt x="8145399" y="679576"/>
                </a:lnTo>
                <a:lnTo>
                  <a:pt x="8145399" y="136017"/>
                </a:lnTo>
                <a:lnTo>
                  <a:pt x="8138471" y="93049"/>
                </a:lnTo>
                <a:lnTo>
                  <a:pt x="8119182" y="55714"/>
                </a:lnTo>
                <a:lnTo>
                  <a:pt x="8089766" y="26261"/>
                </a:lnTo>
                <a:lnTo>
                  <a:pt x="8052463" y="6940"/>
                </a:lnTo>
                <a:lnTo>
                  <a:pt x="8009508" y="0"/>
                </a:lnTo>
                <a:close/>
              </a:path>
            </a:pathLst>
          </a:custGeom>
          <a:solidFill>
            <a:srgbClr val="0061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90880" y="383540"/>
            <a:ext cx="5189855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spc="-20" dirty="0"/>
              <a:t>OSI </a:t>
            </a:r>
            <a:r>
              <a:rPr sz="3600" spc="-10" dirty="0"/>
              <a:t>Model </a:t>
            </a:r>
            <a:r>
              <a:rPr sz="3600" spc="-15" dirty="0"/>
              <a:t>vs </a:t>
            </a:r>
            <a:r>
              <a:rPr sz="3600" spc="-50" dirty="0"/>
              <a:t>TCP/IP</a:t>
            </a:r>
            <a:r>
              <a:rPr sz="3600" spc="100" dirty="0"/>
              <a:t> </a:t>
            </a:r>
            <a:r>
              <a:rPr sz="3600" spc="-10" dirty="0"/>
              <a:t>Model</a:t>
            </a:r>
            <a:endParaRPr sz="36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3400" y="316102"/>
            <a:ext cx="8145780" cy="815975"/>
          </a:xfrm>
          <a:custGeom>
            <a:avLst/>
            <a:gdLst/>
            <a:ahLst/>
            <a:cxnLst/>
            <a:rect l="l" t="t" r="r" b="b"/>
            <a:pathLst>
              <a:path w="8145780" h="815975">
                <a:moveTo>
                  <a:pt x="8009508" y="0"/>
                </a:moveTo>
                <a:lnTo>
                  <a:pt x="135915" y="0"/>
                </a:lnTo>
                <a:lnTo>
                  <a:pt x="92958" y="6940"/>
                </a:lnTo>
                <a:lnTo>
                  <a:pt x="55648" y="26261"/>
                </a:lnTo>
                <a:lnTo>
                  <a:pt x="26225" y="55714"/>
                </a:lnTo>
                <a:lnTo>
                  <a:pt x="6929" y="93049"/>
                </a:lnTo>
                <a:lnTo>
                  <a:pt x="0" y="136017"/>
                </a:lnTo>
                <a:lnTo>
                  <a:pt x="0" y="679576"/>
                </a:lnTo>
                <a:lnTo>
                  <a:pt x="6929" y="722544"/>
                </a:lnTo>
                <a:lnTo>
                  <a:pt x="26225" y="759879"/>
                </a:lnTo>
                <a:lnTo>
                  <a:pt x="55648" y="789332"/>
                </a:lnTo>
                <a:lnTo>
                  <a:pt x="92958" y="808653"/>
                </a:lnTo>
                <a:lnTo>
                  <a:pt x="135915" y="815594"/>
                </a:lnTo>
                <a:lnTo>
                  <a:pt x="8009508" y="815594"/>
                </a:lnTo>
                <a:lnTo>
                  <a:pt x="8052463" y="808653"/>
                </a:lnTo>
                <a:lnTo>
                  <a:pt x="8089766" y="789332"/>
                </a:lnTo>
                <a:lnTo>
                  <a:pt x="8119182" y="759879"/>
                </a:lnTo>
                <a:lnTo>
                  <a:pt x="8138471" y="722544"/>
                </a:lnTo>
                <a:lnTo>
                  <a:pt x="8145399" y="679576"/>
                </a:lnTo>
                <a:lnTo>
                  <a:pt x="8145399" y="136017"/>
                </a:lnTo>
                <a:lnTo>
                  <a:pt x="8138471" y="93049"/>
                </a:lnTo>
                <a:lnTo>
                  <a:pt x="8119182" y="55714"/>
                </a:lnTo>
                <a:lnTo>
                  <a:pt x="8089766" y="26261"/>
                </a:lnTo>
                <a:lnTo>
                  <a:pt x="8052463" y="6940"/>
                </a:lnTo>
                <a:lnTo>
                  <a:pt x="8009508" y="0"/>
                </a:lnTo>
                <a:close/>
              </a:path>
            </a:pathLst>
          </a:custGeom>
          <a:solidFill>
            <a:srgbClr val="0061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90880" y="383540"/>
            <a:ext cx="5189855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spc="-20" dirty="0"/>
              <a:t>OSI </a:t>
            </a:r>
            <a:r>
              <a:rPr sz="3600" spc="-10" dirty="0"/>
              <a:t>Model </a:t>
            </a:r>
            <a:r>
              <a:rPr sz="3600" spc="-15" dirty="0"/>
              <a:t>vs </a:t>
            </a:r>
            <a:r>
              <a:rPr sz="3600" spc="-50" dirty="0"/>
              <a:t>TCP/IP</a:t>
            </a:r>
            <a:r>
              <a:rPr sz="3600" spc="100" dirty="0"/>
              <a:t> </a:t>
            </a:r>
            <a:r>
              <a:rPr sz="3600" spc="-10" dirty="0"/>
              <a:t>Model</a:t>
            </a:r>
            <a:endParaRPr sz="3600"/>
          </a:p>
        </p:txBody>
      </p:sp>
      <p:sp>
        <p:nvSpPr>
          <p:cNvPr id="4" name="object 4"/>
          <p:cNvSpPr/>
          <p:nvPr/>
        </p:nvSpPr>
        <p:spPr>
          <a:xfrm>
            <a:off x="914821" y="1524000"/>
            <a:ext cx="7366488" cy="48858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9767" y="1086155"/>
            <a:ext cx="7127875" cy="2112010"/>
          </a:xfrm>
          <a:prstGeom prst="rect">
            <a:avLst/>
          </a:prstGeom>
        </p:spPr>
        <p:txBody>
          <a:bodyPr vert="horz" wrap="square" lIns="0" tIns="135255" rIns="0" bIns="0" rtlCol="0">
            <a:spAutoFit/>
          </a:bodyPr>
          <a:lstStyle/>
          <a:p>
            <a:pPr marL="246379" indent="-234315">
              <a:lnSpc>
                <a:spcPct val="100000"/>
              </a:lnSpc>
              <a:spcBef>
                <a:spcPts val="1065"/>
              </a:spcBef>
              <a:buClr>
                <a:srgbClr val="0083B7"/>
              </a:buClr>
              <a:buFont typeface="Wingdings"/>
              <a:buChar char=""/>
              <a:tabLst>
                <a:tab pos="247015" algn="l"/>
              </a:tabLst>
            </a:pPr>
            <a:r>
              <a:rPr sz="2400" spc="10" dirty="0">
                <a:latin typeface="Carlito"/>
                <a:cs typeface="Carlito"/>
              </a:rPr>
              <a:t>Why do </a:t>
            </a:r>
            <a:r>
              <a:rPr sz="2400" spc="-20" dirty="0">
                <a:latin typeface="Carlito"/>
                <a:cs typeface="Carlito"/>
              </a:rPr>
              <a:t>we </a:t>
            </a:r>
            <a:r>
              <a:rPr sz="2400" spc="5" dirty="0">
                <a:latin typeface="Carlito"/>
                <a:cs typeface="Carlito"/>
              </a:rPr>
              <a:t>need </a:t>
            </a:r>
            <a:r>
              <a:rPr sz="2400" spc="-5" dirty="0">
                <a:latin typeface="Carlito"/>
                <a:cs typeface="Carlito"/>
              </a:rPr>
              <a:t>layered</a:t>
            </a:r>
            <a:r>
              <a:rPr sz="2400" spc="-90" dirty="0">
                <a:latin typeface="Carlito"/>
                <a:cs typeface="Carlito"/>
              </a:rPr>
              <a:t> </a:t>
            </a:r>
            <a:r>
              <a:rPr sz="2400" spc="10" dirty="0">
                <a:latin typeface="Carlito"/>
                <a:cs typeface="Carlito"/>
              </a:rPr>
              <a:t>system</a:t>
            </a:r>
            <a:endParaRPr sz="2400" dirty="0">
              <a:latin typeface="Carlito"/>
              <a:cs typeface="Carlito"/>
            </a:endParaRPr>
          </a:p>
          <a:p>
            <a:pPr marL="927735" lvl="1" indent="-457834">
              <a:lnSpc>
                <a:spcPct val="100000"/>
              </a:lnSpc>
              <a:spcBef>
                <a:spcPts val="805"/>
              </a:spcBef>
              <a:buAutoNum type="arabicPeriod"/>
              <a:tabLst>
                <a:tab pos="927735" algn="l"/>
                <a:tab pos="928369" algn="l"/>
              </a:tabLst>
            </a:pPr>
            <a:r>
              <a:rPr sz="2000" spc="-5" dirty="0">
                <a:latin typeface="Carlito"/>
                <a:cs typeface="Carlito"/>
              </a:rPr>
              <a:t>Reduces complexity </a:t>
            </a:r>
            <a:r>
              <a:rPr sz="2000" dirty="0">
                <a:latin typeface="Carlito"/>
                <a:cs typeface="Carlito"/>
              </a:rPr>
              <a:t>(design, </a:t>
            </a:r>
            <a:r>
              <a:rPr sz="2000" spc="-10" dirty="0">
                <a:latin typeface="Carlito"/>
                <a:cs typeface="Carlito"/>
              </a:rPr>
              <a:t>maintenance,</a:t>
            </a:r>
            <a:r>
              <a:rPr sz="2000" spc="195" dirty="0">
                <a:latin typeface="Carlito"/>
                <a:cs typeface="Carlito"/>
              </a:rPr>
              <a:t> </a:t>
            </a:r>
            <a:r>
              <a:rPr sz="2000" spc="-10" dirty="0">
                <a:latin typeface="Carlito"/>
                <a:cs typeface="Carlito"/>
              </a:rPr>
              <a:t>troubleshooting)</a:t>
            </a:r>
            <a:endParaRPr sz="2000" dirty="0">
              <a:latin typeface="Carlito"/>
              <a:cs typeface="Carlito"/>
            </a:endParaRPr>
          </a:p>
          <a:p>
            <a:pPr marL="927735" lvl="1" indent="-457834">
              <a:lnSpc>
                <a:spcPct val="100000"/>
              </a:lnSpc>
              <a:spcBef>
                <a:spcPts val="725"/>
              </a:spcBef>
              <a:buAutoNum type="arabicPeriod"/>
              <a:tabLst>
                <a:tab pos="927735" algn="l"/>
                <a:tab pos="928369" algn="l"/>
              </a:tabLst>
            </a:pPr>
            <a:r>
              <a:rPr sz="2000" spc="-5" dirty="0">
                <a:latin typeface="Carlito"/>
                <a:cs typeface="Carlito"/>
              </a:rPr>
              <a:t>Allows </a:t>
            </a:r>
            <a:r>
              <a:rPr sz="2000" spc="-15" dirty="0">
                <a:latin typeface="Carlito"/>
                <a:cs typeface="Carlito"/>
              </a:rPr>
              <a:t>to </a:t>
            </a:r>
            <a:r>
              <a:rPr sz="2000" dirty="0">
                <a:latin typeface="Carlito"/>
                <a:cs typeface="Carlito"/>
              </a:rPr>
              <a:t>use </a:t>
            </a:r>
            <a:r>
              <a:rPr sz="2000" spc="-5" dirty="0">
                <a:latin typeface="Carlito"/>
                <a:cs typeface="Carlito"/>
              </a:rPr>
              <a:t>different media and</a:t>
            </a:r>
            <a:r>
              <a:rPr sz="2000" spc="105" dirty="0">
                <a:latin typeface="Carlito"/>
                <a:cs typeface="Carlito"/>
              </a:rPr>
              <a:t> </a:t>
            </a:r>
            <a:r>
              <a:rPr sz="2000" spc="-5" dirty="0">
                <a:latin typeface="Carlito"/>
                <a:cs typeface="Carlito"/>
              </a:rPr>
              <a:t>protocols</a:t>
            </a:r>
            <a:endParaRPr sz="2000" dirty="0">
              <a:latin typeface="Carlito"/>
              <a:cs typeface="Carlito"/>
            </a:endParaRPr>
          </a:p>
          <a:p>
            <a:pPr marL="927735" lvl="1" indent="-457834">
              <a:lnSpc>
                <a:spcPct val="100000"/>
              </a:lnSpc>
              <a:spcBef>
                <a:spcPts val="725"/>
              </a:spcBef>
              <a:buAutoNum type="arabicPeriod"/>
              <a:tabLst>
                <a:tab pos="927735" algn="l"/>
                <a:tab pos="928369" algn="l"/>
              </a:tabLst>
            </a:pPr>
            <a:r>
              <a:rPr sz="2000" spc="-5" dirty="0">
                <a:latin typeface="Carlito"/>
                <a:cs typeface="Carlito"/>
              </a:rPr>
              <a:t>Allows standardization</a:t>
            </a:r>
            <a:r>
              <a:rPr sz="2000" spc="65" dirty="0">
                <a:latin typeface="Carlito"/>
                <a:cs typeface="Carlito"/>
              </a:rPr>
              <a:t> </a:t>
            </a:r>
            <a:r>
              <a:rPr sz="2000" spc="-5" dirty="0">
                <a:latin typeface="Carlito"/>
                <a:cs typeface="Carlito"/>
              </a:rPr>
              <a:t>(multi-vendor)</a:t>
            </a:r>
            <a:endParaRPr sz="2000" dirty="0">
              <a:latin typeface="Carlito"/>
              <a:cs typeface="Carlito"/>
            </a:endParaRPr>
          </a:p>
          <a:p>
            <a:pPr marL="927735" lvl="1" indent="-457834">
              <a:lnSpc>
                <a:spcPct val="100000"/>
              </a:lnSpc>
              <a:spcBef>
                <a:spcPts val="725"/>
              </a:spcBef>
              <a:buAutoNum type="arabicPeriod"/>
              <a:tabLst>
                <a:tab pos="927735" algn="l"/>
                <a:tab pos="928369" algn="l"/>
              </a:tabLst>
            </a:pPr>
            <a:r>
              <a:rPr sz="2000" spc="-15" dirty="0">
                <a:latin typeface="Carlito"/>
                <a:cs typeface="Carlito"/>
              </a:rPr>
              <a:t>Fastens evolution </a:t>
            </a:r>
            <a:r>
              <a:rPr sz="2000" spc="10" dirty="0">
                <a:latin typeface="Carlito"/>
                <a:cs typeface="Carlito"/>
              </a:rPr>
              <a:t>(for </a:t>
            </a:r>
            <a:r>
              <a:rPr sz="2000" spc="-5" dirty="0">
                <a:latin typeface="Carlito"/>
                <a:cs typeface="Carlito"/>
              </a:rPr>
              <a:t>example</a:t>
            </a:r>
            <a:r>
              <a:rPr sz="2000" spc="200" dirty="0">
                <a:latin typeface="Carlito"/>
                <a:cs typeface="Carlito"/>
              </a:rPr>
              <a:t> </a:t>
            </a:r>
            <a:r>
              <a:rPr sz="2000" spc="-20" dirty="0">
                <a:latin typeface="Carlito"/>
                <a:cs typeface="Carlito"/>
              </a:rPr>
              <a:t>Ethernet)</a:t>
            </a:r>
            <a:endParaRPr sz="2000" dirty="0">
              <a:latin typeface="Carlito"/>
              <a:cs typeface="Carlito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7200" y="3273256"/>
            <a:ext cx="8221980" cy="35074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33400" y="316102"/>
            <a:ext cx="8145780" cy="815975"/>
          </a:xfrm>
          <a:custGeom>
            <a:avLst/>
            <a:gdLst/>
            <a:ahLst/>
            <a:cxnLst/>
            <a:rect l="l" t="t" r="r" b="b"/>
            <a:pathLst>
              <a:path w="8145780" h="815975">
                <a:moveTo>
                  <a:pt x="8009508" y="0"/>
                </a:moveTo>
                <a:lnTo>
                  <a:pt x="135915" y="0"/>
                </a:lnTo>
                <a:lnTo>
                  <a:pt x="92958" y="6940"/>
                </a:lnTo>
                <a:lnTo>
                  <a:pt x="55648" y="26261"/>
                </a:lnTo>
                <a:lnTo>
                  <a:pt x="26225" y="55714"/>
                </a:lnTo>
                <a:lnTo>
                  <a:pt x="6929" y="93049"/>
                </a:lnTo>
                <a:lnTo>
                  <a:pt x="0" y="136017"/>
                </a:lnTo>
                <a:lnTo>
                  <a:pt x="0" y="679576"/>
                </a:lnTo>
                <a:lnTo>
                  <a:pt x="6929" y="722544"/>
                </a:lnTo>
                <a:lnTo>
                  <a:pt x="26225" y="759879"/>
                </a:lnTo>
                <a:lnTo>
                  <a:pt x="55648" y="789332"/>
                </a:lnTo>
                <a:lnTo>
                  <a:pt x="92958" y="808653"/>
                </a:lnTo>
                <a:lnTo>
                  <a:pt x="135915" y="815594"/>
                </a:lnTo>
                <a:lnTo>
                  <a:pt x="8009508" y="815594"/>
                </a:lnTo>
                <a:lnTo>
                  <a:pt x="8052463" y="808653"/>
                </a:lnTo>
                <a:lnTo>
                  <a:pt x="8089766" y="789332"/>
                </a:lnTo>
                <a:lnTo>
                  <a:pt x="8119182" y="759879"/>
                </a:lnTo>
                <a:lnTo>
                  <a:pt x="8138471" y="722544"/>
                </a:lnTo>
                <a:lnTo>
                  <a:pt x="8145399" y="679576"/>
                </a:lnTo>
                <a:lnTo>
                  <a:pt x="8145399" y="136017"/>
                </a:lnTo>
                <a:lnTo>
                  <a:pt x="8138471" y="93049"/>
                </a:lnTo>
                <a:lnTo>
                  <a:pt x="8119182" y="55714"/>
                </a:lnTo>
                <a:lnTo>
                  <a:pt x="8089766" y="26261"/>
                </a:lnTo>
                <a:lnTo>
                  <a:pt x="8052463" y="6940"/>
                </a:lnTo>
                <a:lnTo>
                  <a:pt x="8009508" y="0"/>
                </a:lnTo>
                <a:close/>
              </a:path>
            </a:pathLst>
          </a:custGeom>
          <a:solidFill>
            <a:srgbClr val="0061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90880" y="383540"/>
            <a:ext cx="6429375" cy="4443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spc="-45" dirty="0"/>
              <a:t>Layers </a:t>
            </a:r>
            <a:r>
              <a:rPr sz="2800" spc="10" dirty="0"/>
              <a:t>with </a:t>
            </a:r>
            <a:r>
              <a:rPr sz="2800" spc="-50" dirty="0"/>
              <a:t>TCP/IP </a:t>
            </a:r>
            <a:r>
              <a:rPr sz="2800" spc="-10" dirty="0"/>
              <a:t>and </a:t>
            </a:r>
            <a:r>
              <a:rPr sz="2800" spc="-20" dirty="0"/>
              <a:t>OSI</a:t>
            </a:r>
            <a:r>
              <a:rPr sz="2800" spc="195" dirty="0"/>
              <a:t> </a:t>
            </a:r>
            <a:r>
              <a:rPr sz="2800" spc="-10" dirty="0"/>
              <a:t>Model</a:t>
            </a:r>
            <a:endParaRPr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800" y="1371600"/>
            <a:ext cx="8610600" cy="503059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33400" y="316102"/>
            <a:ext cx="8145780" cy="815975"/>
          </a:xfrm>
          <a:custGeom>
            <a:avLst/>
            <a:gdLst/>
            <a:ahLst/>
            <a:cxnLst/>
            <a:rect l="l" t="t" r="r" b="b"/>
            <a:pathLst>
              <a:path w="8145780" h="815975">
                <a:moveTo>
                  <a:pt x="8009508" y="0"/>
                </a:moveTo>
                <a:lnTo>
                  <a:pt x="135915" y="0"/>
                </a:lnTo>
                <a:lnTo>
                  <a:pt x="92958" y="6940"/>
                </a:lnTo>
                <a:lnTo>
                  <a:pt x="55648" y="26261"/>
                </a:lnTo>
                <a:lnTo>
                  <a:pt x="26225" y="55714"/>
                </a:lnTo>
                <a:lnTo>
                  <a:pt x="6929" y="93049"/>
                </a:lnTo>
                <a:lnTo>
                  <a:pt x="0" y="136017"/>
                </a:lnTo>
                <a:lnTo>
                  <a:pt x="0" y="679576"/>
                </a:lnTo>
                <a:lnTo>
                  <a:pt x="6929" y="722544"/>
                </a:lnTo>
                <a:lnTo>
                  <a:pt x="26225" y="759879"/>
                </a:lnTo>
                <a:lnTo>
                  <a:pt x="55648" y="789332"/>
                </a:lnTo>
                <a:lnTo>
                  <a:pt x="92958" y="808653"/>
                </a:lnTo>
                <a:lnTo>
                  <a:pt x="135915" y="815594"/>
                </a:lnTo>
                <a:lnTo>
                  <a:pt x="8009508" y="815594"/>
                </a:lnTo>
                <a:lnTo>
                  <a:pt x="8052463" y="808653"/>
                </a:lnTo>
                <a:lnTo>
                  <a:pt x="8089766" y="789332"/>
                </a:lnTo>
                <a:lnTo>
                  <a:pt x="8119182" y="759879"/>
                </a:lnTo>
                <a:lnTo>
                  <a:pt x="8138471" y="722544"/>
                </a:lnTo>
                <a:lnTo>
                  <a:pt x="8145399" y="679576"/>
                </a:lnTo>
                <a:lnTo>
                  <a:pt x="8145399" y="136017"/>
                </a:lnTo>
                <a:lnTo>
                  <a:pt x="8138471" y="93049"/>
                </a:lnTo>
                <a:lnTo>
                  <a:pt x="8119182" y="55714"/>
                </a:lnTo>
                <a:lnTo>
                  <a:pt x="8089766" y="26261"/>
                </a:lnTo>
                <a:lnTo>
                  <a:pt x="8052463" y="6940"/>
                </a:lnTo>
                <a:lnTo>
                  <a:pt x="8009508" y="0"/>
                </a:lnTo>
                <a:close/>
              </a:path>
            </a:pathLst>
          </a:custGeom>
          <a:solidFill>
            <a:srgbClr val="0061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90880" y="383540"/>
            <a:ext cx="6429375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spc="-45" dirty="0"/>
              <a:t>Layers </a:t>
            </a:r>
            <a:r>
              <a:rPr sz="3600" spc="10" dirty="0"/>
              <a:t>with </a:t>
            </a:r>
            <a:r>
              <a:rPr sz="3600" spc="-50" dirty="0"/>
              <a:t>TCP/IP </a:t>
            </a:r>
            <a:r>
              <a:rPr sz="3600" spc="-10" dirty="0"/>
              <a:t>and </a:t>
            </a:r>
            <a:r>
              <a:rPr sz="3600" spc="-20" dirty="0"/>
              <a:t>OSI</a:t>
            </a:r>
            <a:r>
              <a:rPr sz="3600" spc="195" dirty="0"/>
              <a:t> </a:t>
            </a:r>
            <a:r>
              <a:rPr sz="3600" spc="-10" dirty="0"/>
              <a:t>Model</a:t>
            </a:r>
            <a:endParaRPr sz="36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3400" y="316102"/>
            <a:ext cx="8145780" cy="815975"/>
          </a:xfrm>
          <a:custGeom>
            <a:avLst/>
            <a:gdLst/>
            <a:ahLst/>
            <a:cxnLst/>
            <a:rect l="l" t="t" r="r" b="b"/>
            <a:pathLst>
              <a:path w="8145780" h="815975">
                <a:moveTo>
                  <a:pt x="8009508" y="0"/>
                </a:moveTo>
                <a:lnTo>
                  <a:pt x="135915" y="0"/>
                </a:lnTo>
                <a:lnTo>
                  <a:pt x="92958" y="6940"/>
                </a:lnTo>
                <a:lnTo>
                  <a:pt x="55648" y="26261"/>
                </a:lnTo>
                <a:lnTo>
                  <a:pt x="26225" y="55714"/>
                </a:lnTo>
                <a:lnTo>
                  <a:pt x="6929" y="93049"/>
                </a:lnTo>
                <a:lnTo>
                  <a:pt x="0" y="136017"/>
                </a:lnTo>
                <a:lnTo>
                  <a:pt x="0" y="679576"/>
                </a:lnTo>
                <a:lnTo>
                  <a:pt x="6929" y="722544"/>
                </a:lnTo>
                <a:lnTo>
                  <a:pt x="26225" y="759879"/>
                </a:lnTo>
                <a:lnTo>
                  <a:pt x="55648" y="789332"/>
                </a:lnTo>
                <a:lnTo>
                  <a:pt x="92958" y="808653"/>
                </a:lnTo>
                <a:lnTo>
                  <a:pt x="135915" y="815594"/>
                </a:lnTo>
                <a:lnTo>
                  <a:pt x="8009508" y="815594"/>
                </a:lnTo>
                <a:lnTo>
                  <a:pt x="8052463" y="808653"/>
                </a:lnTo>
                <a:lnTo>
                  <a:pt x="8089766" y="789332"/>
                </a:lnTo>
                <a:lnTo>
                  <a:pt x="8119182" y="759879"/>
                </a:lnTo>
                <a:lnTo>
                  <a:pt x="8138471" y="722544"/>
                </a:lnTo>
                <a:lnTo>
                  <a:pt x="8145399" y="679576"/>
                </a:lnTo>
                <a:lnTo>
                  <a:pt x="8145399" y="136017"/>
                </a:lnTo>
                <a:lnTo>
                  <a:pt x="8138471" y="93049"/>
                </a:lnTo>
                <a:lnTo>
                  <a:pt x="8119182" y="55714"/>
                </a:lnTo>
                <a:lnTo>
                  <a:pt x="8089766" y="26261"/>
                </a:lnTo>
                <a:lnTo>
                  <a:pt x="8052463" y="6940"/>
                </a:lnTo>
                <a:lnTo>
                  <a:pt x="8009508" y="0"/>
                </a:lnTo>
                <a:close/>
              </a:path>
            </a:pathLst>
          </a:custGeom>
          <a:solidFill>
            <a:srgbClr val="0061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90880" y="383540"/>
            <a:ext cx="6429375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spc="-45" dirty="0"/>
              <a:t>Layers </a:t>
            </a:r>
            <a:r>
              <a:rPr sz="3600" spc="10" dirty="0"/>
              <a:t>with </a:t>
            </a:r>
            <a:r>
              <a:rPr sz="3600" spc="-50" dirty="0"/>
              <a:t>TCP/IP </a:t>
            </a:r>
            <a:r>
              <a:rPr sz="3600" spc="-10" dirty="0"/>
              <a:t>and </a:t>
            </a:r>
            <a:r>
              <a:rPr sz="3600" spc="-20" dirty="0"/>
              <a:t>OSI</a:t>
            </a:r>
            <a:r>
              <a:rPr sz="3600" spc="195" dirty="0"/>
              <a:t> </a:t>
            </a:r>
            <a:r>
              <a:rPr sz="3600" spc="-10" dirty="0"/>
              <a:t>Model</a:t>
            </a:r>
            <a:endParaRPr sz="3600"/>
          </a:p>
        </p:txBody>
      </p:sp>
      <p:sp>
        <p:nvSpPr>
          <p:cNvPr id="4" name="object 4"/>
          <p:cNvSpPr/>
          <p:nvPr/>
        </p:nvSpPr>
        <p:spPr>
          <a:xfrm>
            <a:off x="333645" y="2467377"/>
            <a:ext cx="8447473" cy="40626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14400" y="1612730"/>
            <a:ext cx="7040189" cy="80484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6" name="Picture Placeholder 12">
            <a:extLst>
              <a:ext uri="{FF2B5EF4-FFF2-40B4-BE49-F238E27FC236}">
                <a16:creationId xmlns:a16="http://schemas.microsoft.com/office/drawing/2014/main" xmlns="" id="{29AD3561-87B0-477B-6980-CB4D0B5F557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7603824"/>
              </p:ext>
            </p:extLst>
          </p:nvPr>
        </p:nvGraphicFramePr>
        <p:xfrm>
          <a:off x="304800" y="304800"/>
          <a:ext cx="8686801" cy="6324598"/>
        </p:xfrm>
        <a:graphic>
          <a:graphicData uri="http://schemas.openxmlformats.org/drawingml/2006/table">
            <a:tbl>
              <a:tblPr/>
              <a:tblGrid>
                <a:gridCol w="1716031">
                  <a:extLst>
                    <a:ext uri="{9D8B030D-6E8A-4147-A177-3AD203B41FA5}">
                      <a16:colId xmlns:a16="http://schemas.microsoft.com/office/drawing/2014/main" xmlns="" val="4164356247"/>
                    </a:ext>
                  </a:extLst>
                </a:gridCol>
                <a:gridCol w="2704930">
                  <a:extLst>
                    <a:ext uri="{9D8B030D-6E8A-4147-A177-3AD203B41FA5}">
                      <a16:colId xmlns:a16="http://schemas.microsoft.com/office/drawing/2014/main" xmlns="" val="1622419402"/>
                    </a:ext>
                  </a:extLst>
                </a:gridCol>
                <a:gridCol w="4207669">
                  <a:extLst>
                    <a:ext uri="{9D8B030D-6E8A-4147-A177-3AD203B41FA5}">
                      <a16:colId xmlns:a16="http://schemas.microsoft.com/office/drawing/2014/main" xmlns="" val="1954336173"/>
                    </a:ext>
                  </a:extLst>
                </a:gridCol>
                <a:gridCol w="58171">
                  <a:extLst>
                    <a:ext uri="{9D8B030D-6E8A-4147-A177-3AD203B41FA5}">
                      <a16:colId xmlns:a16="http://schemas.microsoft.com/office/drawing/2014/main" xmlns="" val="1637842545"/>
                    </a:ext>
                  </a:extLst>
                </a:gridCol>
              </a:tblGrid>
              <a:tr h="525694"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OSI Reference Model</a:t>
                      </a: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462" marR="20462" marT="20462" marB="20462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03841570"/>
                  </a:ext>
                </a:extLst>
              </a:tr>
              <a:tr h="52569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Data unit</a:t>
                      </a:r>
                      <a:endParaRPr kumimoji="0" lang="en-US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462" marR="20462" marT="20462" marB="20462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Layer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462" marR="20462" marT="20462" marB="20462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Function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462" marR="20462" marT="20462" marB="20462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en-US" sz="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94" marR="6394" marT="6394" marB="6394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6016129"/>
                  </a:ext>
                </a:extLst>
              </a:tr>
              <a:tr h="673799">
                <a:tc row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Data</a:t>
                      </a:r>
                    </a:p>
                  </a:txBody>
                  <a:tcPr marL="20462" marR="20462" marT="20462" marB="20462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C9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 </a:t>
                      </a:r>
                      <a:r>
                        <a:rPr kumimoji="0" lang="en-US" altLang="en-US" sz="1600" b="0" i="0" u="sng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Application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462" marR="20462" marT="20462" marB="20462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C9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Network process to application</a:t>
                      </a:r>
                    </a:p>
                  </a:txBody>
                  <a:tcPr marL="20462" marR="20462" marT="20462" marB="20462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C9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en-US" sz="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94" marR="6394" marT="6394" marB="6394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09535838"/>
                  </a:ext>
                </a:extLst>
              </a:tr>
              <a:tr h="67379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 </a:t>
                      </a:r>
                      <a:r>
                        <a:rPr kumimoji="0" lang="en-US" altLang="en-US" sz="1600" b="0" i="0" u="sng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Presentation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462" marR="20462" marT="20462" marB="20462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C9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Data representation and encryption</a:t>
                      </a:r>
                    </a:p>
                  </a:txBody>
                  <a:tcPr marL="20462" marR="20462" marT="20462" marB="20462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C9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en-US" sz="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94" marR="6394" marT="6394" marB="6394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1117016"/>
                  </a:ext>
                </a:extLst>
              </a:tr>
              <a:tr h="67379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</a:t>
                      </a:r>
                      <a:r>
                        <a:rPr kumimoji="0" lang="en-US" altLang="en-US" sz="1600" b="0" i="0" u="sng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Session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462" marR="20462" marT="20462" marB="20462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C9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Host-to-host communication</a:t>
                      </a:r>
                    </a:p>
                  </a:txBody>
                  <a:tcPr marL="20462" marR="20462" marT="20462" marB="20462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C9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en-US" sz="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94" marR="6394" marT="6394" marB="6394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32008676"/>
                  </a:ext>
                </a:extLst>
              </a:tr>
              <a:tr h="67379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Segment</a:t>
                      </a:r>
                    </a:p>
                  </a:txBody>
                  <a:tcPr marL="20462" marR="20462" marT="20462" marB="20462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D9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</a:t>
                      </a:r>
                      <a:r>
                        <a:rPr kumimoji="0" lang="en-US" altLang="en-US" sz="1600" b="0" i="0" u="sng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Transport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462" marR="20462" marT="20462" marB="20462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D9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End-to-end connections and reliability</a:t>
                      </a:r>
                    </a:p>
                  </a:txBody>
                  <a:tcPr marL="20462" marR="20462" marT="20462" marB="20462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D9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en-US" sz="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94" marR="6394" marT="6394" marB="6394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40425065"/>
                  </a:ext>
                </a:extLst>
              </a:tr>
              <a:tr h="123041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Packet</a:t>
                      </a:r>
                    </a:p>
                  </a:txBody>
                  <a:tcPr marL="20462" marR="20462" marT="20462" marB="20462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DC9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</a:t>
                      </a:r>
                      <a:r>
                        <a:rPr kumimoji="0" lang="en-US" altLang="en-US" sz="1600" b="0" i="0" u="sng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Network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462" marR="20462" marT="20462" marB="20462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DC9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Path determination and logical addressing</a:t>
                      </a:r>
                    </a:p>
                  </a:txBody>
                  <a:tcPr marL="20462" marR="20462" marT="20462" marB="20462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DC9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en-US" sz="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94" marR="6394" marT="6394" marB="6394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53615106"/>
                  </a:ext>
                </a:extLst>
              </a:tr>
              <a:tr h="67379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Frame</a:t>
                      </a:r>
                    </a:p>
                  </a:txBody>
                  <a:tcPr marL="20462" marR="20462" marT="20462" marB="20462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C18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kumimoji="0" lang="en-US" altLang="en-US" sz="1600" b="0" i="0" u="sng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Data Link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462" marR="20462" marT="20462" marB="20462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C18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Physical addressing</a:t>
                      </a:r>
                    </a:p>
                  </a:txBody>
                  <a:tcPr marL="20462" marR="20462" marT="20462" marB="20462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C18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en-US" sz="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94" marR="6394" marT="6394" marB="6394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82047902"/>
                  </a:ext>
                </a:extLst>
              </a:tr>
              <a:tr h="67379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Bit</a:t>
                      </a:r>
                    </a:p>
                  </a:txBody>
                  <a:tcPr marL="20462" marR="20462" marT="20462" marB="20462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988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kumimoji="0" lang="en-US" altLang="en-US" sz="1600" b="0" i="0" u="sng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Physical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462" marR="20462" marT="20462" marB="20462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988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Media, signal and binary transmission</a:t>
                      </a:r>
                    </a:p>
                  </a:txBody>
                  <a:tcPr marL="20462" marR="20462" marT="20462" marB="20462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988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en-US" sz="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94" marR="6394" marT="6394" marB="6394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679601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778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1945</TotalTime>
  <Words>1376</Words>
  <Application>Microsoft Office PowerPoint</Application>
  <PresentationFormat>On-screen Show (4:3)</PresentationFormat>
  <Paragraphs>205</Paragraphs>
  <Slides>43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Office Theme</vt:lpstr>
      <vt:lpstr> Networks Fundamentals </vt:lpstr>
      <vt:lpstr>Chapter 5 </vt:lpstr>
      <vt:lpstr>PowerPoint Presentation</vt:lpstr>
      <vt:lpstr>OSI model vs TCP/IP model  </vt:lpstr>
      <vt:lpstr>OSI Model vs TCP/IP Model</vt:lpstr>
      <vt:lpstr>OSI Model vs TCP/IP Model</vt:lpstr>
      <vt:lpstr>Layers with TCP/IP and OSI Model</vt:lpstr>
      <vt:lpstr>Layers with TCP/IP and OSI Model</vt:lpstr>
      <vt:lpstr>Layers with TCP/IP and OSI Model</vt:lpstr>
      <vt:lpstr>Layers with TCP/IP and OSI Model</vt:lpstr>
      <vt:lpstr>Layers with TCP/IP and OSI Model</vt:lpstr>
      <vt:lpstr>Layers with TCP/IP and OSI Model</vt:lpstr>
      <vt:lpstr>Layer 1</vt:lpstr>
      <vt:lpstr>Physical Layer Protocols &amp; Services</vt:lpstr>
      <vt:lpstr>Physical Layer Protocols &amp; Services</vt:lpstr>
      <vt:lpstr>Physical Layer Protocols &amp; Services</vt:lpstr>
      <vt:lpstr>Physical Layer Protocols &amp; Services</vt:lpstr>
      <vt:lpstr>Physical Layer Signaling and Encoding</vt:lpstr>
      <vt:lpstr>Layer 2</vt:lpstr>
      <vt:lpstr>Data Link Layer – Accessing the Media</vt:lpstr>
      <vt:lpstr>Data Link Layer – Accessing the Media</vt:lpstr>
      <vt:lpstr>Data Link Layer – Accessing the Media</vt:lpstr>
      <vt:lpstr>Data Link Layer – Accessing the Media</vt:lpstr>
      <vt:lpstr>MAC Multiple Access Techniques</vt:lpstr>
      <vt:lpstr>MAC Multiple Access Techniques</vt:lpstr>
      <vt:lpstr>IEEE Standards</vt:lpstr>
      <vt:lpstr>Ethernet</vt:lpstr>
      <vt:lpstr>Ethernet</vt:lpstr>
      <vt:lpstr>Ethernet</vt:lpstr>
      <vt:lpstr>Ethernet</vt:lpstr>
      <vt:lpstr>MAC Address</vt:lpstr>
      <vt:lpstr>MAC Address</vt:lpstr>
      <vt:lpstr>Cyclic Redundancy Check (CRC)</vt:lpstr>
      <vt:lpstr>Frame Check Sequence (FCS)</vt:lpstr>
      <vt:lpstr>Types of Traffic Transmission</vt:lpstr>
      <vt:lpstr>Collision Domain</vt:lpstr>
      <vt:lpstr>Collision Domain</vt:lpstr>
      <vt:lpstr>Collision Domain</vt:lpstr>
      <vt:lpstr>Broadcast Domain</vt:lpstr>
      <vt:lpstr>Broadcast Domain</vt:lpstr>
      <vt:lpstr>Collision Domain &amp; Broadcast Domain</vt:lpstr>
      <vt:lpstr>Collision Domain &amp; Broadcast Domain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Cisco TAC Entry Training</dc:title>
  <dc:creator>Tariq Bader</dc:creator>
  <cp:lastModifiedBy>Wafa Bani Mustafa</cp:lastModifiedBy>
  <cp:revision>300</cp:revision>
  <dcterms:created xsi:type="dcterms:W3CDTF">2022-03-16T14:46:46Z</dcterms:created>
  <dcterms:modified xsi:type="dcterms:W3CDTF">2022-08-03T11:00:31Z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2015-01-24T00:00:00Z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2022-03-16T00:00:00Z</vt:filetime>
  </property>
</Properties>
</file>